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10"/>
  </p:notesMasterIdLst>
  <p:sldIdLst>
    <p:sldId id="256" r:id="rId2"/>
    <p:sldId id="274" r:id="rId3"/>
    <p:sldId id="257" r:id="rId4"/>
    <p:sldId id="341" r:id="rId5"/>
    <p:sldId id="317" r:id="rId6"/>
    <p:sldId id="259" r:id="rId7"/>
    <p:sldId id="258" r:id="rId8"/>
    <p:sldId id="268" r:id="rId9"/>
    <p:sldId id="318" r:id="rId10"/>
    <p:sldId id="269" r:id="rId11"/>
    <p:sldId id="319" r:id="rId12"/>
    <p:sldId id="320" r:id="rId13"/>
    <p:sldId id="272" r:id="rId14"/>
    <p:sldId id="347" r:id="rId15"/>
    <p:sldId id="342" r:id="rId16"/>
    <p:sldId id="385" r:id="rId17"/>
    <p:sldId id="343" r:id="rId18"/>
    <p:sldId id="348" r:id="rId19"/>
    <p:sldId id="260" r:id="rId20"/>
    <p:sldId id="344" r:id="rId21"/>
    <p:sldId id="304" r:id="rId22"/>
    <p:sldId id="349" r:id="rId23"/>
    <p:sldId id="303" r:id="rId24"/>
    <p:sldId id="305" r:id="rId25"/>
    <p:sldId id="263" r:id="rId26"/>
    <p:sldId id="340" r:id="rId27"/>
    <p:sldId id="357" r:id="rId28"/>
    <p:sldId id="364" r:id="rId29"/>
    <p:sldId id="365" r:id="rId30"/>
    <p:sldId id="366" r:id="rId31"/>
    <p:sldId id="360" r:id="rId32"/>
    <p:sldId id="361" r:id="rId33"/>
    <p:sldId id="362" r:id="rId34"/>
    <p:sldId id="367" r:id="rId35"/>
    <p:sldId id="387" r:id="rId36"/>
    <p:sldId id="355" r:id="rId37"/>
    <p:sldId id="352" r:id="rId38"/>
    <p:sldId id="388" r:id="rId39"/>
    <p:sldId id="386" r:id="rId40"/>
    <p:sldId id="350" r:id="rId41"/>
    <p:sldId id="368" r:id="rId42"/>
    <p:sldId id="369" r:id="rId43"/>
    <p:sldId id="370" r:id="rId44"/>
    <p:sldId id="351" r:id="rId45"/>
    <p:sldId id="273" r:id="rId46"/>
    <p:sldId id="324" r:id="rId47"/>
    <p:sldId id="390" r:id="rId48"/>
    <p:sldId id="276" r:id="rId49"/>
    <p:sldId id="325" r:id="rId50"/>
    <p:sldId id="326" r:id="rId51"/>
    <p:sldId id="327" r:id="rId52"/>
    <p:sldId id="277" r:id="rId53"/>
    <p:sldId id="328" r:id="rId54"/>
    <p:sldId id="329" r:id="rId55"/>
    <p:sldId id="278" r:id="rId56"/>
    <p:sldId id="279" r:id="rId57"/>
    <p:sldId id="281" r:id="rId58"/>
    <p:sldId id="282" r:id="rId59"/>
    <p:sldId id="283" r:id="rId60"/>
    <p:sldId id="285" r:id="rId61"/>
    <p:sldId id="286" r:id="rId62"/>
    <p:sldId id="287" r:id="rId63"/>
    <p:sldId id="288" r:id="rId64"/>
    <p:sldId id="371" r:id="rId65"/>
    <p:sldId id="289" r:id="rId66"/>
    <p:sldId id="372" r:id="rId67"/>
    <p:sldId id="290" r:id="rId68"/>
    <p:sldId id="291" r:id="rId69"/>
    <p:sldId id="292" r:id="rId70"/>
    <p:sldId id="293" r:id="rId71"/>
    <p:sldId id="330" r:id="rId72"/>
    <p:sldId id="295" r:id="rId73"/>
    <p:sldId id="331" r:id="rId74"/>
    <p:sldId id="332" r:id="rId75"/>
    <p:sldId id="296" r:id="rId76"/>
    <p:sldId id="334" r:id="rId77"/>
    <p:sldId id="333" r:id="rId78"/>
    <p:sldId id="297" r:id="rId79"/>
    <p:sldId id="298" r:id="rId80"/>
    <p:sldId id="299" r:id="rId81"/>
    <p:sldId id="335" r:id="rId82"/>
    <p:sldId id="300" r:id="rId83"/>
    <p:sldId id="301" r:id="rId84"/>
    <p:sldId id="302" r:id="rId85"/>
    <p:sldId id="306" r:id="rId86"/>
    <p:sldId id="307" r:id="rId87"/>
    <p:sldId id="336" r:id="rId88"/>
    <p:sldId id="337" r:id="rId89"/>
    <p:sldId id="308" r:id="rId90"/>
    <p:sldId id="312" r:id="rId91"/>
    <p:sldId id="313" r:id="rId92"/>
    <p:sldId id="309" r:id="rId93"/>
    <p:sldId id="311" r:id="rId94"/>
    <p:sldId id="338" r:id="rId95"/>
    <p:sldId id="339" r:id="rId96"/>
    <p:sldId id="310" r:id="rId97"/>
    <p:sldId id="315" r:id="rId98"/>
    <p:sldId id="373" r:id="rId99"/>
    <p:sldId id="374" r:id="rId100"/>
    <p:sldId id="376" r:id="rId101"/>
    <p:sldId id="378" r:id="rId102"/>
    <p:sldId id="377" r:id="rId103"/>
    <p:sldId id="379" r:id="rId104"/>
    <p:sldId id="380" r:id="rId105"/>
    <p:sldId id="381" r:id="rId106"/>
    <p:sldId id="382" r:id="rId107"/>
    <p:sldId id="383" r:id="rId108"/>
    <p:sldId id="384" r:id="rId10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DD6"/>
    <a:srgbClr val="76D6FF"/>
    <a:srgbClr val="FFFD78"/>
    <a:srgbClr val="7A81FF"/>
    <a:srgbClr val="CB65FF"/>
    <a:srgbClr val="FF8AD8"/>
    <a:srgbClr val="FFD579"/>
    <a:srgbClr val="9437FF"/>
    <a:srgbClr val="73FB79"/>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7"/>
    <p:restoredTop sz="96255"/>
  </p:normalViewPr>
  <p:slideViewPr>
    <p:cSldViewPr snapToGrid="0" snapToObjects="1">
      <p:cViewPr varScale="1">
        <p:scale>
          <a:sx n="122" d="100"/>
          <a:sy n="122" d="100"/>
        </p:scale>
        <p:origin x="3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0626A-09EE-9D44-9E41-476637F48FC9}" type="datetimeFigureOut">
              <a:rPr lang="en-US" smtClean="0"/>
              <a:t>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876CF-8E6A-7F49-ACC5-1D1013296613}" type="slidenum">
              <a:rPr lang="en-US" smtClean="0"/>
              <a:t>‹#›</a:t>
            </a:fld>
            <a:endParaRPr lang="en-US"/>
          </a:p>
        </p:txBody>
      </p:sp>
    </p:spTree>
    <p:extLst>
      <p:ext uri="{BB962C8B-B14F-4D97-AF65-F5344CB8AC3E}">
        <p14:creationId xmlns:p14="http://schemas.microsoft.com/office/powerpoint/2010/main" val="392677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Powerful but abstract.</a:t>
            </a:r>
          </a:p>
          <a:p>
            <a:endParaRPr lang="en-US" dirty="0"/>
          </a:p>
          <a:p>
            <a:r>
              <a:rPr lang="en-US" dirty="0"/>
              <a:t>No discussion of physical systems with particular Hamiltonians obeying different laws… </a:t>
            </a:r>
          </a:p>
        </p:txBody>
      </p:sp>
      <p:sp>
        <p:nvSpPr>
          <p:cNvPr id="4" name="Slide Number Placeholder 3"/>
          <p:cNvSpPr>
            <a:spLocks noGrp="1"/>
          </p:cNvSpPr>
          <p:nvPr>
            <p:ph type="sldNum" sz="quarter" idx="5"/>
          </p:nvPr>
        </p:nvSpPr>
        <p:spPr/>
        <p:txBody>
          <a:bodyPr/>
          <a:lstStyle/>
          <a:p>
            <a:fld id="{CD2876CF-8E6A-7F49-ACC5-1D1013296613}" type="slidenum">
              <a:rPr lang="en-US" smtClean="0"/>
              <a:t>83</a:t>
            </a:fld>
            <a:endParaRPr lang="en-US"/>
          </a:p>
        </p:txBody>
      </p:sp>
    </p:spTree>
    <p:extLst>
      <p:ext uri="{BB962C8B-B14F-4D97-AF65-F5344CB8AC3E}">
        <p14:creationId xmlns:p14="http://schemas.microsoft.com/office/powerpoint/2010/main" val="3892014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876CF-8E6A-7F49-ACC5-1D1013296613}" type="slidenum">
              <a:rPr lang="en-US" smtClean="0"/>
              <a:t>86</a:t>
            </a:fld>
            <a:endParaRPr lang="en-US"/>
          </a:p>
        </p:txBody>
      </p:sp>
    </p:spTree>
    <p:extLst>
      <p:ext uri="{BB962C8B-B14F-4D97-AF65-F5344CB8AC3E}">
        <p14:creationId xmlns:p14="http://schemas.microsoft.com/office/powerpoint/2010/main" val="369303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876CF-8E6A-7F49-ACC5-1D1013296613}" type="slidenum">
              <a:rPr lang="en-US" smtClean="0"/>
              <a:t>87</a:t>
            </a:fld>
            <a:endParaRPr lang="en-US"/>
          </a:p>
        </p:txBody>
      </p:sp>
    </p:spTree>
    <p:extLst>
      <p:ext uri="{BB962C8B-B14F-4D97-AF65-F5344CB8AC3E}">
        <p14:creationId xmlns:p14="http://schemas.microsoft.com/office/powerpoint/2010/main" val="136549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876CF-8E6A-7F49-ACC5-1D1013296613}" type="slidenum">
              <a:rPr lang="en-US" smtClean="0"/>
              <a:t>88</a:t>
            </a:fld>
            <a:endParaRPr lang="en-US"/>
          </a:p>
        </p:txBody>
      </p:sp>
    </p:spTree>
    <p:extLst>
      <p:ext uri="{BB962C8B-B14F-4D97-AF65-F5344CB8AC3E}">
        <p14:creationId xmlns:p14="http://schemas.microsoft.com/office/powerpoint/2010/main" val="271780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876CF-8E6A-7F49-ACC5-1D1013296613}" type="slidenum">
              <a:rPr lang="en-US" smtClean="0"/>
              <a:t>98</a:t>
            </a:fld>
            <a:endParaRPr lang="en-US"/>
          </a:p>
        </p:txBody>
      </p:sp>
    </p:spTree>
    <p:extLst>
      <p:ext uri="{BB962C8B-B14F-4D97-AF65-F5344CB8AC3E}">
        <p14:creationId xmlns:p14="http://schemas.microsoft.com/office/powerpoint/2010/main" val="3630404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876CF-8E6A-7F49-ACC5-1D1013296613}" type="slidenum">
              <a:rPr lang="en-US" smtClean="0"/>
              <a:t>99</a:t>
            </a:fld>
            <a:endParaRPr lang="en-US"/>
          </a:p>
        </p:txBody>
      </p:sp>
    </p:spTree>
    <p:extLst>
      <p:ext uri="{BB962C8B-B14F-4D97-AF65-F5344CB8AC3E}">
        <p14:creationId xmlns:p14="http://schemas.microsoft.com/office/powerpoint/2010/main" val="178295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876CF-8E6A-7F49-ACC5-1D1013296613}" type="slidenum">
              <a:rPr lang="en-US" smtClean="0"/>
              <a:t>100</a:t>
            </a:fld>
            <a:endParaRPr lang="en-US"/>
          </a:p>
        </p:txBody>
      </p:sp>
    </p:spTree>
    <p:extLst>
      <p:ext uri="{BB962C8B-B14F-4D97-AF65-F5344CB8AC3E}">
        <p14:creationId xmlns:p14="http://schemas.microsoft.com/office/powerpoint/2010/main" val="86895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BA7E09E-ADC4-3D4B-8423-6ED9C728E6E3}"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5CD19-9EDB-8C48-9717-8E4EAE5EF141}" type="slidenum">
              <a:rPr lang="en-US" smtClean="0"/>
              <a:t>‹#›</a:t>
            </a:fld>
            <a:endParaRPr lang="en-US"/>
          </a:p>
        </p:txBody>
      </p:sp>
    </p:spTree>
    <p:extLst>
      <p:ext uri="{BB962C8B-B14F-4D97-AF65-F5344CB8AC3E}">
        <p14:creationId xmlns:p14="http://schemas.microsoft.com/office/powerpoint/2010/main" val="407378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A7E09E-ADC4-3D4B-8423-6ED9C728E6E3}"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5CD19-9EDB-8C48-9717-8E4EAE5EF141}" type="slidenum">
              <a:rPr lang="en-US" smtClean="0"/>
              <a:t>‹#›</a:t>
            </a:fld>
            <a:endParaRPr lang="en-US"/>
          </a:p>
        </p:txBody>
      </p:sp>
    </p:spTree>
    <p:extLst>
      <p:ext uri="{BB962C8B-B14F-4D97-AF65-F5344CB8AC3E}">
        <p14:creationId xmlns:p14="http://schemas.microsoft.com/office/powerpoint/2010/main" val="100319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A7E09E-ADC4-3D4B-8423-6ED9C728E6E3}"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5CD19-9EDB-8C48-9717-8E4EAE5EF141}" type="slidenum">
              <a:rPr lang="en-US" smtClean="0"/>
              <a:t>‹#›</a:t>
            </a:fld>
            <a:endParaRPr lang="en-US"/>
          </a:p>
        </p:txBody>
      </p:sp>
    </p:spTree>
    <p:extLst>
      <p:ext uri="{BB962C8B-B14F-4D97-AF65-F5344CB8AC3E}">
        <p14:creationId xmlns:p14="http://schemas.microsoft.com/office/powerpoint/2010/main" val="317724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A7E09E-ADC4-3D4B-8423-6ED9C728E6E3}"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5CD19-9EDB-8C48-9717-8E4EAE5EF141}" type="slidenum">
              <a:rPr lang="en-US" smtClean="0"/>
              <a:t>‹#›</a:t>
            </a:fld>
            <a:endParaRPr lang="en-US"/>
          </a:p>
        </p:txBody>
      </p:sp>
    </p:spTree>
    <p:extLst>
      <p:ext uri="{BB962C8B-B14F-4D97-AF65-F5344CB8AC3E}">
        <p14:creationId xmlns:p14="http://schemas.microsoft.com/office/powerpoint/2010/main" val="429145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A7E09E-ADC4-3D4B-8423-6ED9C728E6E3}"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5CD19-9EDB-8C48-9717-8E4EAE5EF141}" type="slidenum">
              <a:rPr lang="en-US" smtClean="0"/>
              <a:t>‹#›</a:t>
            </a:fld>
            <a:endParaRPr lang="en-US"/>
          </a:p>
        </p:txBody>
      </p:sp>
    </p:spTree>
    <p:extLst>
      <p:ext uri="{BB962C8B-B14F-4D97-AF65-F5344CB8AC3E}">
        <p14:creationId xmlns:p14="http://schemas.microsoft.com/office/powerpoint/2010/main" val="137723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A7E09E-ADC4-3D4B-8423-6ED9C728E6E3}" type="datetimeFigureOut">
              <a:rPr lang="en-US" smtClean="0"/>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5CD19-9EDB-8C48-9717-8E4EAE5EF141}" type="slidenum">
              <a:rPr lang="en-US" smtClean="0"/>
              <a:t>‹#›</a:t>
            </a:fld>
            <a:endParaRPr lang="en-US"/>
          </a:p>
        </p:txBody>
      </p:sp>
    </p:spTree>
    <p:extLst>
      <p:ext uri="{BB962C8B-B14F-4D97-AF65-F5344CB8AC3E}">
        <p14:creationId xmlns:p14="http://schemas.microsoft.com/office/powerpoint/2010/main" val="16103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A7E09E-ADC4-3D4B-8423-6ED9C728E6E3}" type="datetimeFigureOut">
              <a:rPr lang="en-US" smtClean="0"/>
              <a:t>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5CD19-9EDB-8C48-9717-8E4EAE5EF141}" type="slidenum">
              <a:rPr lang="en-US" smtClean="0"/>
              <a:t>‹#›</a:t>
            </a:fld>
            <a:endParaRPr lang="en-US"/>
          </a:p>
        </p:txBody>
      </p:sp>
    </p:spTree>
    <p:extLst>
      <p:ext uri="{BB962C8B-B14F-4D97-AF65-F5344CB8AC3E}">
        <p14:creationId xmlns:p14="http://schemas.microsoft.com/office/powerpoint/2010/main" val="104411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BA7E09E-ADC4-3D4B-8423-6ED9C728E6E3}" type="datetimeFigureOut">
              <a:rPr lang="en-US" smtClean="0"/>
              <a:t>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5CD19-9EDB-8C48-9717-8E4EAE5EF141}" type="slidenum">
              <a:rPr lang="en-US" smtClean="0"/>
              <a:t>‹#›</a:t>
            </a:fld>
            <a:endParaRPr lang="en-US"/>
          </a:p>
        </p:txBody>
      </p:sp>
    </p:spTree>
    <p:extLst>
      <p:ext uri="{BB962C8B-B14F-4D97-AF65-F5344CB8AC3E}">
        <p14:creationId xmlns:p14="http://schemas.microsoft.com/office/powerpoint/2010/main" val="221291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7E09E-ADC4-3D4B-8423-6ED9C728E6E3}" type="datetimeFigureOut">
              <a:rPr lang="en-US" smtClean="0"/>
              <a:t>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5CD19-9EDB-8C48-9717-8E4EAE5EF141}" type="slidenum">
              <a:rPr lang="en-US" smtClean="0"/>
              <a:t>‹#›</a:t>
            </a:fld>
            <a:endParaRPr lang="en-US"/>
          </a:p>
        </p:txBody>
      </p:sp>
    </p:spTree>
    <p:extLst>
      <p:ext uri="{BB962C8B-B14F-4D97-AF65-F5344CB8AC3E}">
        <p14:creationId xmlns:p14="http://schemas.microsoft.com/office/powerpoint/2010/main" val="60869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BA7E09E-ADC4-3D4B-8423-6ED9C728E6E3}" type="datetimeFigureOut">
              <a:rPr lang="en-US" smtClean="0"/>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5CD19-9EDB-8C48-9717-8E4EAE5EF141}" type="slidenum">
              <a:rPr lang="en-US" smtClean="0"/>
              <a:t>‹#›</a:t>
            </a:fld>
            <a:endParaRPr lang="en-US"/>
          </a:p>
        </p:txBody>
      </p:sp>
    </p:spTree>
    <p:extLst>
      <p:ext uri="{BB962C8B-B14F-4D97-AF65-F5344CB8AC3E}">
        <p14:creationId xmlns:p14="http://schemas.microsoft.com/office/powerpoint/2010/main" val="132939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BA7E09E-ADC4-3D4B-8423-6ED9C728E6E3}" type="datetimeFigureOut">
              <a:rPr lang="en-US" smtClean="0"/>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5CD19-9EDB-8C48-9717-8E4EAE5EF141}" type="slidenum">
              <a:rPr lang="en-US" smtClean="0"/>
              <a:t>‹#›</a:t>
            </a:fld>
            <a:endParaRPr lang="en-US"/>
          </a:p>
        </p:txBody>
      </p:sp>
    </p:spTree>
    <p:extLst>
      <p:ext uri="{BB962C8B-B14F-4D97-AF65-F5344CB8AC3E}">
        <p14:creationId xmlns:p14="http://schemas.microsoft.com/office/powerpoint/2010/main" val="102138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7E09E-ADC4-3D4B-8423-6ED9C728E6E3}" type="datetimeFigureOut">
              <a:rPr lang="en-US" smtClean="0"/>
              <a:t>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5CD19-9EDB-8C48-9717-8E4EAE5EF141}" type="slidenum">
              <a:rPr lang="en-US" smtClean="0"/>
              <a:t>‹#›</a:t>
            </a:fld>
            <a:endParaRPr lang="en-US"/>
          </a:p>
        </p:txBody>
      </p:sp>
    </p:spTree>
    <p:extLst>
      <p:ext uri="{BB962C8B-B14F-4D97-AF65-F5344CB8AC3E}">
        <p14:creationId xmlns:p14="http://schemas.microsoft.com/office/powerpoint/2010/main" val="330459427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0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5.emf"/></Relationships>
</file>

<file path=ppt/slides/_rels/slide10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mmrc.amss.cas.cn/tlb/201702/W020170224608149940643.pdf"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cambridge.org/core/books/quantum-information-computation-and-communication/A797317EC48B3C140CC68A153FCF0AA6"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rxiv.org/pdf/quant-ph/0011036.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9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5.emf"/></Relationships>
</file>

<file path=ppt/slides/_rels/slide9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7.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FA99-6224-014E-8DDB-5157AF5E7068}"/>
              </a:ext>
            </a:extLst>
          </p:cNvPr>
          <p:cNvSpPr>
            <a:spLocks noGrp="1"/>
          </p:cNvSpPr>
          <p:nvPr>
            <p:ph type="ctrTitle"/>
          </p:nvPr>
        </p:nvSpPr>
        <p:spPr/>
        <p:txBody>
          <a:bodyPr/>
          <a:lstStyle/>
          <a:p>
            <a:r>
              <a:rPr lang="en-US" dirty="0">
                <a:solidFill>
                  <a:srgbClr val="73FDD6"/>
                </a:solidFill>
              </a:rPr>
              <a:t>Quantum Information Theory</a:t>
            </a:r>
          </a:p>
        </p:txBody>
      </p:sp>
      <p:sp>
        <p:nvSpPr>
          <p:cNvPr id="3" name="Subtitle 2">
            <a:extLst>
              <a:ext uri="{FF2B5EF4-FFF2-40B4-BE49-F238E27FC236}">
                <a16:creationId xmlns:a16="http://schemas.microsoft.com/office/drawing/2014/main" id="{1F0A14E2-4F4F-4C48-8897-F85575BC1645}"/>
              </a:ext>
            </a:extLst>
          </p:cNvPr>
          <p:cNvSpPr>
            <a:spLocks noGrp="1"/>
          </p:cNvSpPr>
          <p:nvPr>
            <p:ph type="subTitle" idx="1"/>
          </p:nvPr>
        </p:nvSpPr>
        <p:spPr/>
        <p:txBody>
          <a:bodyPr/>
          <a:lstStyle/>
          <a:p>
            <a:r>
              <a:rPr lang="en-US" dirty="0">
                <a:solidFill>
                  <a:srgbClr val="7A81FF"/>
                </a:solidFill>
              </a:rPr>
              <a:t>Week 1: setting the story </a:t>
            </a:r>
          </a:p>
        </p:txBody>
      </p:sp>
    </p:spTree>
    <p:extLst>
      <p:ext uri="{BB962C8B-B14F-4D97-AF65-F5344CB8AC3E}">
        <p14:creationId xmlns:p14="http://schemas.microsoft.com/office/powerpoint/2010/main" val="66699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dirty="0">
                <a:solidFill>
                  <a:srgbClr val="73FDD6"/>
                </a:solidFill>
              </a:rPr>
              <a:t>What is information theory? </a:t>
            </a:r>
          </a:p>
        </p:txBody>
      </p:sp>
      <p:sp>
        <p:nvSpPr>
          <p:cNvPr id="3" name="Content Placeholder 2">
            <a:extLst>
              <a:ext uri="{FF2B5EF4-FFF2-40B4-BE49-F238E27FC236}">
                <a16:creationId xmlns:a16="http://schemas.microsoft.com/office/drawing/2014/main" id="{5C607D69-3E5B-D042-B7D6-EB3C80B0827D}"/>
              </a:ext>
            </a:extLst>
          </p:cNvPr>
          <p:cNvSpPr>
            <a:spLocks noGrp="1"/>
          </p:cNvSpPr>
          <p:nvPr>
            <p:ph idx="1"/>
          </p:nvPr>
        </p:nvSpPr>
        <p:spPr/>
        <p:txBody>
          <a:bodyPr>
            <a:normAutofit/>
          </a:bodyPr>
          <a:lstStyle/>
          <a:p>
            <a:pPr marL="0" indent="0">
              <a:buNone/>
            </a:pPr>
            <a:r>
              <a:rPr lang="en-US" sz="2400" i="1" dirty="0"/>
              <a:t>Information is physical </a:t>
            </a:r>
            <a:r>
              <a:rPr lang="en-US" sz="2400" dirty="0"/>
              <a:t>(</a:t>
            </a:r>
            <a:r>
              <a:rPr lang="en-US" sz="2400" dirty="0" err="1"/>
              <a:t>Landauer</a:t>
            </a:r>
            <a:r>
              <a:rPr lang="en-US" sz="2400" dirty="0"/>
              <a:t>)</a:t>
            </a:r>
          </a:p>
          <a:p>
            <a:pPr marL="0" indent="0">
              <a:buNone/>
            </a:pPr>
            <a:endParaRPr lang="en-US" sz="2400" dirty="0"/>
          </a:p>
          <a:p>
            <a:pPr marL="0" indent="0">
              <a:buNone/>
            </a:pPr>
            <a:r>
              <a:rPr lang="en-US" sz="2400" dirty="0"/>
              <a:t>i.e. any real information processing system is necessarily performed by physical systems governed by the laws of physics </a:t>
            </a:r>
            <a:endParaRPr lang="en-US" sz="2400" dirty="0">
              <a:solidFill>
                <a:srgbClr val="7A81FF"/>
              </a:solidFill>
            </a:endParaRPr>
          </a:p>
          <a:p>
            <a:pPr marL="0" indent="0">
              <a:buNone/>
            </a:pPr>
            <a:endParaRPr lang="en-US" sz="2400" dirty="0">
              <a:solidFill>
                <a:srgbClr val="7A81FF"/>
              </a:solidFill>
            </a:endParaRPr>
          </a:p>
          <a:p>
            <a:pPr marL="0" indent="0">
              <a:buNone/>
            </a:pPr>
            <a:r>
              <a:rPr lang="en-US" sz="2400" dirty="0"/>
              <a:t>Information theory is the study of this connection </a:t>
            </a:r>
          </a:p>
          <a:p>
            <a:pPr marL="0" indent="0">
              <a:buNone/>
            </a:pPr>
            <a:endParaRPr lang="en-US" sz="2400" dirty="0"/>
          </a:p>
          <a:p>
            <a:pPr marL="0" indent="0">
              <a:buNone/>
            </a:pPr>
            <a:r>
              <a:rPr lang="en-US" sz="2400" dirty="0"/>
              <a:t>Valuable to understand the power and limits of computations and communication </a:t>
            </a:r>
          </a:p>
          <a:p>
            <a:pPr marL="0" indent="0">
              <a:buNone/>
            </a:pP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559957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26EC55-7AB2-DD4A-A642-095EF6FB13C2}"/>
              </a:ext>
            </a:extLst>
          </p:cNvPr>
          <p:cNvPicPr>
            <a:picLocks noChangeAspect="1"/>
          </p:cNvPicPr>
          <p:nvPr/>
        </p:nvPicPr>
        <p:blipFill rotWithShape="1">
          <a:blip r:embed="rId3"/>
          <a:srcRect l="12055" t="15606" r="24161" b="61057"/>
          <a:stretch/>
        </p:blipFill>
        <p:spPr>
          <a:xfrm>
            <a:off x="273950" y="822661"/>
            <a:ext cx="8677338" cy="4155188"/>
          </a:xfrm>
          <a:prstGeom prst="rect">
            <a:avLst/>
          </a:prstGeom>
        </p:spPr>
      </p:pic>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81F693D0-775C-9F42-92CE-210012B4FC31}"/>
                  </a:ext>
                </a:extLst>
              </p:cNvPr>
              <p:cNvSpPr>
                <a:spLocks noGrp="1"/>
              </p:cNvSpPr>
              <p:nvPr>
                <p:ph type="title"/>
              </p:nvPr>
            </p:nvSpPr>
            <p:spPr>
              <a:xfrm>
                <a:off x="273950" y="91070"/>
                <a:ext cx="11552290" cy="731591"/>
              </a:xfrm>
            </p:spPr>
            <p:txBody>
              <a:bodyPr>
                <a:normAutofit/>
              </a:bodyPr>
              <a:lstStyle/>
              <a:p>
                <a:r>
                  <a:rPr lang="en-US" sz="2000" dirty="0">
                    <a:solidFill>
                      <a:srgbClr val="73FDD6"/>
                    </a:solidFill>
                  </a:rPr>
                  <a:t>Recap: State space of a single qubit   ( 2 by 2  Hermitian matrix with </a:t>
                </a:r>
                <a:r>
                  <a:rPr lang="en-US" sz="2000" dirty="0" err="1">
                    <a:solidFill>
                      <a:srgbClr val="73FDD6"/>
                    </a:solidFill>
                  </a:rPr>
                  <a:t>Tr</a:t>
                </a:r>
                <a:r>
                  <a:rPr lang="en-US" sz="2000" dirty="0">
                    <a:solidFill>
                      <a:srgbClr val="73FDD6"/>
                    </a:solidFill>
                  </a:rPr>
                  <a:t>[</a:t>
                </a:r>
                <a14:m>
                  <m:oMath xmlns:m="http://schemas.openxmlformats.org/officeDocument/2006/math">
                    <m:r>
                      <a:rPr lang="en-US" sz="2000" i="1" smtClean="0">
                        <a:solidFill>
                          <a:srgbClr val="73FDD6"/>
                        </a:solidFill>
                        <a:latin typeface="Cambria Math" panose="02040503050406030204" pitchFamily="18" charset="0"/>
                        <a:ea typeface="Cambria Math" panose="02040503050406030204" pitchFamily="18" charset="0"/>
                      </a:rPr>
                      <m:t>𝜌</m:t>
                    </m:r>
                  </m:oMath>
                </a14:m>
                <a:r>
                  <a:rPr lang="en-US" sz="2000" dirty="0">
                    <a:solidFill>
                      <a:srgbClr val="73FDD6"/>
                    </a:solidFill>
                  </a:rPr>
                  <a:t>]=1 and </a:t>
                </a:r>
                <a:r>
                  <a:rPr lang="en-US" sz="2000" dirty="0" err="1">
                    <a:solidFill>
                      <a:srgbClr val="73FDD6"/>
                    </a:solidFill>
                  </a:rPr>
                  <a:t>eigs</a:t>
                </a:r>
                <a:r>
                  <a:rPr lang="en-US" sz="2000" dirty="0">
                    <a:solidFill>
                      <a:srgbClr val="73FDD6"/>
                    </a:solidFill>
                  </a:rPr>
                  <a:t>(</a:t>
                </a:r>
                <a14:m>
                  <m:oMath xmlns:m="http://schemas.openxmlformats.org/officeDocument/2006/math">
                    <m:r>
                      <a:rPr lang="en-US" sz="2000" i="1">
                        <a:solidFill>
                          <a:srgbClr val="73FDD6"/>
                        </a:solidFill>
                        <a:latin typeface="Cambria Math" panose="02040503050406030204" pitchFamily="18" charset="0"/>
                        <a:ea typeface="Cambria Math" panose="02040503050406030204" pitchFamily="18" charset="0"/>
                      </a:rPr>
                      <m:t>𝜌</m:t>
                    </m:r>
                  </m:oMath>
                </a14:m>
                <a:r>
                  <a:rPr lang="en-US" sz="2000" dirty="0">
                    <a:solidFill>
                      <a:srgbClr val="73FDD6"/>
                    </a:solidFill>
                  </a:rPr>
                  <a:t>) </a:t>
                </a:r>
                <a14:m>
                  <m:oMath xmlns:m="http://schemas.openxmlformats.org/officeDocument/2006/math">
                    <m:r>
                      <a:rPr lang="en-US" sz="2000" i="1" smtClean="0">
                        <a:solidFill>
                          <a:srgbClr val="73FDD6"/>
                        </a:solidFill>
                        <a:latin typeface="Cambria Math" panose="02040503050406030204" pitchFamily="18" charset="0"/>
                        <a:ea typeface="Cambria Math" panose="02040503050406030204" pitchFamily="18" charset="0"/>
                      </a:rPr>
                      <m:t>≥</m:t>
                    </m:r>
                    <m:r>
                      <a:rPr lang="en-US" sz="2000" b="0" i="1" smtClean="0">
                        <a:solidFill>
                          <a:srgbClr val="73FDD6"/>
                        </a:solidFill>
                        <a:latin typeface="Cambria Math" panose="02040503050406030204" pitchFamily="18" charset="0"/>
                        <a:ea typeface="Cambria Math" panose="02040503050406030204" pitchFamily="18" charset="0"/>
                      </a:rPr>
                      <m:t>0</m:t>
                    </m:r>
                  </m:oMath>
                </a14:m>
                <a:r>
                  <a:rPr lang="en-US" sz="2000" dirty="0">
                    <a:solidFill>
                      <a:srgbClr val="73FDD6"/>
                    </a:solidFill>
                  </a:rPr>
                  <a:t>)</a:t>
                </a:r>
              </a:p>
            </p:txBody>
          </p:sp>
        </mc:Choice>
        <mc:Fallback xmlns="">
          <p:sp>
            <p:nvSpPr>
              <p:cNvPr id="4" name="Title 1">
                <a:extLst>
                  <a:ext uri="{FF2B5EF4-FFF2-40B4-BE49-F238E27FC236}">
                    <a16:creationId xmlns:a16="http://schemas.microsoft.com/office/drawing/2014/main" id="{81F693D0-775C-9F42-92CE-210012B4FC31}"/>
                  </a:ext>
                </a:extLst>
              </p:cNvPr>
              <p:cNvSpPr>
                <a:spLocks noGrp="1" noRot="1" noChangeAspect="1" noMove="1" noResize="1" noEditPoints="1" noAdjustHandles="1" noChangeArrowheads="1" noChangeShapeType="1" noTextEdit="1"/>
              </p:cNvSpPr>
              <p:nvPr>
                <p:ph type="title"/>
              </p:nvPr>
            </p:nvSpPr>
            <p:spPr>
              <a:xfrm>
                <a:off x="273950" y="91070"/>
                <a:ext cx="11552290" cy="731591"/>
              </a:xfrm>
              <a:blipFill>
                <a:blip r:embed="rId4"/>
                <a:stretch>
                  <a:fillRect l="-54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36D0702-B650-6C43-9C13-A2DD1EE38564}"/>
              </a:ext>
            </a:extLst>
          </p:cNvPr>
          <p:cNvPicPr>
            <a:picLocks noChangeAspect="1"/>
          </p:cNvPicPr>
          <p:nvPr/>
        </p:nvPicPr>
        <p:blipFill rotWithShape="1">
          <a:blip r:embed="rId3"/>
          <a:srcRect l="66758" t="38372" r="8722" b="47599"/>
          <a:stretch/>
        </p:blipFill>
        <p:spPr>
          <a:xfrm>
            <a:off x="8828015" y="4362882"/>
            <a:ext cx="3210560" cy="2404048"/>
          </a:xfrm>
          <a:prstGeom prst="rect">
            <a:avLst/>
          </a:prstGeom>
        </p:spPr>
      </p:pic>
      <p:sp>
        <p:nvSpPr>
          <p:cNvPr id="10" name="TextBox 9">
            <a:extLst>
              <a:ext uri="{FF2B5EF4-FFF2-40B4-BE49-F238E27FC236}">
                <a16:creationId xmlns:a16="http://schemas.microsoft.com/office/drawing/2014/main" id="{F4C86B6E-714F-974F-957E-7A5331BC531A}"/>
              </a:ext>
            </a:extLst>
          </p:cNvPr>
          <p:cNvSpPr txBox="1"/>
          <p:nvPr/>
        </p:nvSpPr>
        <p:spPr>
          <a:xfrm>
            <a:off x="426720" y="5500301"/>
            <a:ext cx="8056880" cy="923330"/>
          </a:xfrm>
          <a:prstGeom prst="rect">
            <a:avLst/>
          </a:prstGeom>
          <a:noFill/>
        </p:spPr>
        <p:txBody>
          <a:bodyPr wrap="square" rtlCol="0">
            <a:spAutoFit/>
          </a:bodyPr>
          <a:lstStyle/>
          <a:p>
            <a:pPr algn="ctr"/>
            <a:r>
              <a:rPr lang="en-US" dirty="0">
                <a:solidFill>
                  <a:srgbClr val="7A81FF"/>
                </a:solidFill>
              </a:rPr>
              <a:t>Any single qubit state can be represented by a unit vector </a:t>
            </a:r>
            <a:r>
              <a:rPr lang="en-US" b="1" i="1" dirty="0">
                <a:solidFill>
                  <a:srgbClr val="7A81FF"/>
                </a:solidFill>
              </a:rPr>
              <a:t>r</a:t>
            </a:r>
          </a:p>
          <a:p>
            <a:pPr algn="ctr"/>
            <a:endParaRPr lang="en-US" b="1" i="1" dirty="0">
              <a:solidFill>
                <a:srgbClr val="7A81FF"/>
              </a:solidFill>
            </a:endParaRPr>
          </a:p>
          <a:p>
            <a:pPr algn="ctr"/>
            <a:r>
              <a:rPr lang="en-US" dirty="0">
                <a:solidFill>
                  <a:srgbClr val="7A81FF"/>
                </a:solidFill>
              </a:rPr>
              <a:t>State space of a single qubit is a ball of unit 1 </a:t>
            </a:r>
          </a:p>
        </p:txBody>
      </p:sp>
      <p:cxnSp>
        <p:nvCxnSpPr>
          <p:cNvPr id="12" name="Straight Arrow Connector 11">
            <a:extLst>
              <a:ext uri="{FF2B5EF4-FFF2-40B4-BE49-F238E27FC236}">
                <a16:creationId xmlns:a16="http://schemas.microsoft.com/office/drawing/2014/main" id="{EE95E8DD-6179-4B4B-A264-BC9280CEB796}"/>
              </a:ext>
            </a:extLst>
          </p:cNvPr>
          <p:cNvCxnSpPr/>
          <p:nvPr/>
        </p:nvCxnSpPr>
        <p:spPr>
          <a:xfrm flipH="1">
            <a:off x="6502400" y="4648109"/>
            <a:ext cx="812800" cy="782320"/>
          </a:xfrm>
          <a:prstGeom prst="straightConnector1">
            <a:avLst/>
          </a:prstGeom>
          <a:ln>
            <a:solidFill>
              <a:srgbClr val="7A81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663FCA3-7CEC-974F-BF28-32C1B8328F48}"/>
              </a:ext>
            </a:extLst>
          </p:cNvPr>
          <p:cNvCxnSpPr>
            <a:cxnSpLocks/>
          </p:cNvCxnSpPr>
          <p:nvPr/>
        </p:nvCxnSpPr>
        <p:spPr>
          <a:xfrm flipV="1">
            <a:off x="6778073" y="6045798"/>
            <a:ext cx="2173215" cy="205155"/>
          </a:xfrm>
          <a:prstGeom prst="straightConnector1">
            <a:avLst/>
          </a:prstGeom>
          <a:ln>
            <a:solidFill>
              <a:srgbClr val="7A81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5246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System </a:t>
            </a:r>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a:t>
            </a:r>
            <a:r>
              <a:rPr lang="en-US" sz="1800" dirty="0"/>
              <a:t>has property </a:t>
            </a:r>
            <a:r>
              <a:rPr lang="en-US" sz="1800" i="1" dirty="0">
                <a:latin typeface="Times New Roman" panose="02020603050405020304" pitchFamily="18" charset="0"/>
                <a:cs typeface="Times New Roman" panose="02020603050405020304" pitchFamily="18" charset="0"/>
              </a:rPr>
              <a:t>P</a:t>
            </a:r>
            <a:r>
              <a:rPr lang="en-US" sz="1800" i="1" dirty="0"/>
              <a:t>.   </a:t>
            </a:r>
            <a:r>
              <a:rPr lang="en-US" sz="1800" dirty="0"/>
              <a:t>e.g. system = a ball and we focus on it’s </a:t>
            </a:r>
            <a:r>
              <a:rPr lang="en-US" sz="1800" dirty="0" err="1"/>
              <a:t>colour</a:t>
            </a:r>
            <a:r>
              <a:rPr lang="en-US" sz="1800" dirty="0"/>
              <a:t> </a:t>
            </a:r>
            <a:r>
              <a:rPr lang="en-US" sz="1800" dirty="0">
                <a:latin typeface="Times New Roman" panose="02020603050405020304" pitchFamily="18" charset="0"/>
                <a:cs typeface="Times New Roman" panose="02020603050405020304" pitchFamily="18" charset="0"/>
              </a:rPr>
              <a:t>P = {‘red’, ‘blue’, ‘green’}</a:t>
            </a:r>
          </a:p>
          <a:p>
            <a:pPr marL="0" indent="0">
              <a:buNone/>
            </a:pPr>
            <a:endParaRPr lang="en-US" sz="1800" dirty="0"/>
          </a:p>
          <a:p>
            <a:pPr marL="0" indent="0">
              <a:buNone/>
            </a:pPr>
            <a:r>
              <a:rPr lang="en-US" sz="1800" dirty="0"/>
              <a:t>The state of the system (the ball) is a description of what its </a:t>
            </a:r>
            <a:r>
              <a:rPr lang="en-US" sz="1800" dirty="0" err="1"/>
              <a:t>colour</a:t>
            </a:r>
            <a:r>
              <a:rPr lang="en-US" sz="1800" dirty="0"/>
              <a:t> is. </a:t>
            </a:r>
          </a:p>
          <a:p>
            <a:pPr marL="0" indent="0">
              <a:buNone/>
            </a:pPr>
            <a:endParaRPr lang="en-US" sz="1800" dirty="0"/>
          </a:p>
          <a:p>
            <a:pPr marL="0" indent="0">
              <a:buNone/>
            </a:pPr>
            <a:r>
              <a:rPr lang="en-US" sz="1800" dirty="0"/>
              <a:t>If this is not known with certainty, it’s a description of the probabilities with which it could be different </a:t>
            </a:r>
            <a:r>
              <a:rPr lang="en-US" sz="1800" dirty="0" err="1"/>
              <a:t>colours</a:t>
            </a:r>
            <a:endParaRPr lang="en-US" sz="1800" dirty="0"/>
          </a:p>
          <a:p>
            <a:pPr marL="0" indent="0">
              <a:buNone/>
            </a:pPr>
            <a:endParaRPr lang="en-US" sz="1800" dirty="0"/>
          </a:p>
          <a:p>
            <a:pPr marL="0" indent="0" algn="ctr">
              <a:buNone/>
            </a:pPr>
            <a:r>
              <a:rPr lang="en-US" sz="1800" b="1" i="1" dirty="0">
                <a:latin typeface="Times New Roman" panose="02020603050405020304" pitchFamily="18" charset="0"/>
                <a:cs typeface="Times New Roman" panose="02020603050405020304" pitchFamily="18" charset="0"/>
              </a:rPr>
              <a:t>r</a:t>
            </a:r>
            <a:r>
              <a:rPr lang="en-US" sz="1800" dirty="0">
                <a:latin typeface="Times New Roman" panose="02020603050405020304" pitchFamily="18" charset="0"/>
                <a:cs typeface="Times New Roman" panose="02020603050405020304" pitchFamily="18" charset="0"/>
              </a:rPr>
              <a:t> = (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(‘red’),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(‘blue’),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(‘green’)</a:t>
            </a:r>
          </a:p>
          <a:p>
            <a:pPr marL="0" indent="0" algn="ctr">
              <a:buNone/>
            </a:pPr>
            <a:endParaRPr lang="en-US" sz="1800" dirty="0"/>
          </a:p>
          <a:p>
            <a:pPr marL="0" indent="0">
              <a:buNone/>
            </a:pPr>
            <a:r>
              <a:rPr lang="en-US" sz="1800" dirty="0"/>
              <a:t>The most general state of the system can be written as</a:t>
            </a:r>
            <a:r>
              <a:rPr lang="en-US" sz="1800" b="1" dirty="0"/>
              <a:t> </a:t>
            </a:r>
            <a:r>
              <a:rPr lang="en-US" sz="1800" b="1" i="1" dirty="0">
                <a:solidFill>
                  <a:srgbClr val="FFFD78"/>
                </a:solidFill>
                <a:latin typeface="Times New Roman" panose="02020603050405020304" pitchFamily="18" charset="0"/>
                <a:cs typeface="Times New Roman" panose="02020603050405020304" pitchFamily="18" charset="0"/>
              </a:rPr>
              <a:t>r </a:t>
            </a:r>
            <a:r>
              <a:rPr lang="en-US" sz="1800" b="1" dirty="0">
                <a:solidFill>
                  <a:srgbClr val="FFFD78"/>
                </a:solidFill>
                <a:latin typeface="Times New Roman" panose="02020603050405020304" pitchFamily="18" charset="0"/>
                <a:cs typeface="Times New Roman" panose="02020603050405020304" pitchFamily="18" charset="0"/>
              </a:rPr>
              <a:t> </a:t>
            </a:r>
            <a:r>
              <a:rPr lang="en-US" sz="1800" dirty="0">
                <a:solidFill>
                  <a:srgbClr val="FFFD78"/>
                </a:solidFill>
                <a:latin typeface="Times New Roman" panose="02020603050405020304" pitchFamily="18" charset="0"/>
                <a:cs typeface="Times New Roman" panose="02020603050405020304" pitchFamily="18" charset="0"/>
              </a:rPr>
              <a:t>= (</a:t>
            </a:r>
            <a:r>
              <a:rPr lang="en-US" sz="1800" i="1" dirty="0">
                <a:solidFill>
                  <a:srgbClr val="FFFD78"/>
                </a:solidFill>
                <a:latin typeface="Times New Roman" panose="02020603050405020304" pitchFamily="18" charset="0"/>
                <a:cs typeface="Times New Roman" panose="02020603050405020304" pitchFamily="18" charset="0"/>
              </a:rPr>
              <a:t>r</a:t>
            </a:r>
            <a:r>
              <a:rPr lang="en-US" sz="1800" i="1" baseline="-25000" dirty="0">
                <a:solidFill>
                  <a:srgbClr val="FFFD78"/>
                </a:solidFill>
                <a:latin typeface="Times New Roman" panose="02020603050405020304" pitchFamily="18" charset="0"/>
                <a:cs typeface="Times New Roman" panose="02020603050405020304" pitchFamily="18" charset="0"/>
              </a:rPr>
              <a:t>1</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2</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3</a:t>
            </a:r>
            <a:r>
              <a:rPr lang="en-US" sz="1800" dirty="0">
                <a:solidFill>
                  <a:srgbClr val="FFFD78"/>
                </a:solidFill>
                <a:latin typeface="Times New Roman" panose="02020603050405020304" pitchFamily="18" charset="0"/>
                <a:cs typeface="Times New Roman" panose="02020603050405020304" pitchFamily="18" charset="0"/>
              </a:rPr>
              <a:t>)  </a:t>
            </a:r>
            <a:endParaRPr lang="en-US" sz="1800" dirty="0">
              <a:cs typeface="Times New Roman" panose="02020603050405020304" pitchFamily="18" charset="0"/>
            </a:endParaRPr>
          </a:p>
        </p:txBody>
      </p:sp>
    </p:spTree>
    <p:extLst>
      <p:ext uri="{BB962C8B-B14F-4D97-AF65-F5344CB8AC3E}">
        <p14:creationId xmlns:p14="http://schemas.microsoft.com/office/powerpoint/2010/main" val="25790351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3B7A104-B542-2145-8668-476A068CA5E8}"/>
              </a:ext>
            </a:extLst>
          </p:cNvPr>
          <p:cNvSpPr>
            <a:spLocks noGrp="1"/>
          </p:cNvSpPr>
          <p:nvPr>
            <p:ph type="title"/>
          </p:nvPr>
        </p:nvSpPr>
        <p:spPr/>
        <p:txBody>
          <a:bodyPr>
            <a:normAutofit/>
          </a:bodyPr>
          <a:lstStyle/>
          <a:p>
            <a:pPr algn="ctr"/>
            <a:r>
              <a:rPr lang="en-US" sz="4000" dirty="0">
                <a:solidFill>
                  <a:srgbClr val="73FDD6"/>
                </a:solidFill>
              </a:rPr>
              <a:t>Measurements of classical 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a:xfrm>
            <a:off x="718455" y="1472968"/>
            <a:ext cx="11049001" cy="4351338"/>
          </a:xfrm>
        </p:spPr>
        <p:txBody>
          <a:bodyPr>
            <a:noAutofit/>
          </a:bodyPr>
          <a:lstStyle/>
          <a:p>
            <a:pPr marL="0" indent="0">
              <a:buNone/>
            </a:pP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1</a:t>
            </a:r>
            <a:r>
              <a:rPr lang="en-US" sz="2000" dirty="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What </a:t>
            </a:r>
            <a:r>
              <a:rPr lang="en-US" sz="2000" dirty="0" err="1">
                <a:latin typeface="Times New Roman" panose="02020603050405020304" pitchFamily="18" charset="0"/>
                <a:cs typeface="Times New Roman" panose="02020603050405020304" pitchFamily="18" charset="0"/>
              </a:rPr>
              <a:t>colour</a:t>
            </a:r>
            <a:r>
              <a:rPr lang="en-US" sz="2000" dirty="0">
                <a:latin typeface="Times New Roman" panose="02020603050405020304" pitchFamily="18" charset="0"/>
                <a:cs typeface="Times New Roman" panose="02020603050405020304" pitchFamily="18" charset="0"/>
              </a:rPr>
              <a:t> is </a:t>
            </a:r>
            <a:r>
              <a:rPr lang="en-US" sz="2000" i="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Three possible outcomes ‘red’, ‘green’ or ‘blue’</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Label these answers 0, 1, 2.</a:t>
            </a: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730EF2B-773D-E841-B428-02FD7AB065F1}"/>
              </a:ext>
            </a:extLst>
          </p:cNvPr>
          <p:cNvSpPr/>
          <p:nvPr/>
        </p:nvSpPr>
        <p:spPr>
          <a:xfrm>
            <a:off x="838198" y="2427899"/>
            <a:ext cx="10515601" cy="646331"/>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0122212-33F0-3746-B084-509A653BF339}"/>
              </a:ext>
            </a:extLst>
          </p:cNvPr>
          <p:cNvPicPr>
            <a:picLocks noChangeAspect="1"/>
          </p:cNvPicPr>
          <p:nvPr/>
        </p:nvPicPr>
        <p:blipFill>
          <a:blip r:embed="rId2"/>
          <a:stretch>
            <a:fillRect/>
          </a:stretch>
        </p:blipFill>
        <p:spPr>
          <a:xfrm>
            <a:off x="838198" y="2028203"/>
            <a:ext cx="6854374" cy="1301169"/>
          </a:xfrm>
          <a:prstGeom prst="rect">
            <a:avLst/>
          </a:prstGeom>
          <a:ln w="28575">
            <a:solidFill>
              <a:srgbClr val="7A81FF"/>
            </a:solidFill>
          </a:ln>
        </p:spPr>
      </p:pic>
      <p:sp>
        <p:nvSpPr>
          <p:cNvPr id="8" name="TextBox 7">
            <a:extLst>
              <a:ext uri="{FF2B5EF4-FFF2-40B4-BE49-F238E27FC236}">
                <a16:creationId xmlns:a16="http://schemas.microsoft.com/office/drawing/2014/main" id="{06376E85-2E71-484C-AF1F-B4D477624AA4}"/>
              </a:ext>
            </a:extLst>
          </p:cNvPr>
          <p:cNvSpPr txBox="1"/>
          <p:nvPr/>
        </p:nvSpPr>
        <p:spPr>
          <a:xfrm>
            <a:off x="8006442" y="1957018"/>
            <a:ext cx="2111829" cy="1754326"/>
          </a:xfrm>
          <a:prstGeom prst="rect">
            <a:avLst/>
          </a:prstGeom>
          <a:noFill/>
        </p:spPr>
        <p:txBody>
          <a:bodyPr wrap="square" rtlCol="0">
            <a:spAutoFit/>
          </a:bodyPr>
          <a:lstStyle/>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1 </a:t>
            </a:r>
            <a:r>
              <a:rPr lang="en-US" i="1" dirty="0">
                <a:solidFill>
                  <a:srgbClr val="7A81FF"/>
                </a:solidFill>
                <a:latin typeface="Times New Roman" panose="02020603050405020304" pitchFamily="18" charset="0"/>
                <a:cs typeface="Times New Roman" panose="02020603050405020304" pitchFamily="18" charset="0"/>
              </a:rPr>
              <a:t>= ( m</a:t>
            </a:r>
            <a:r>
              <a:rPr lang="en-US" i="1" baseline="-25000" dirty="0">
                <a:solidFill>
                  <a:srgbClr val="7A81FF"/>
                </a:solidFill>
                <a:latin typeface="Times New Roman" panose="02020603050405020304" pitchFamily="18" charset="0"/>
                <a:cs typeface="Times New Roman" panose="02020603050405020304" pitchFamily="18" charset="0"/>
              </a:rPr>
              <a:t>0 </a:t>
            </a:r>
            <a:r>
              <a:rPr lang="en-US" i="1" dirty="0">
                <a:solidFill>
                  <a:srgbClr val="7A81FF"/>
                </a:solidFill>
                <a:latin typeface="Times New Roman" panose="02020603050405020304" pitchFamily="18" charset="0"/>
                <a:cs typeface="Times New Roman" panose="02020603050405020304" pitchFamily="18" charset="0"/>
              </a:rPr>
              <a:t>, m</a:t>
            </a:r>
            <a:r>
              <a:rPr lang="en-US" i="1" baseline="-25000" dirty="0">
                <a:solidFill>
                  <a:srgbClr val="7A81FF"/>
                </a:solidFill>
                <a:latin typeface="Times New Roman" panose="02020603050405020304" pitchFamily="18" charset="0"/>
                <a:cs typeface="Times New Roman" panose="02020603050405020304" pitchFamily="18" charset="0"/>
              </a:rPr>
              <a:t>1</a:t>
            </a:r>
            <a:r>
              <a:rPr lang="en-US" i="1" dirty="0">
                <a:solidFill>
                  <a:srgbClr val="7A81FF"/>
                </a:solidFill>
                <a:latin typeface="Times New Roman" panose="02020603050405020304" pitchFamily="18" charset="0"/>
                <a:cs typeface="Times New Roman" panose="02020603050405020304" pitchFamily="18" charset="0"/>
              </a:rPr>
              <a:t>, m</a:t>
            </a:r>
            <a:r>
              <a:rPr lang="en-US" i="1" baseline="-25000" dirty="0">
                <a:solidFill>
                  <a:srgbClr val="7A81FF"/>
                </a:solidFill>
                <a:latin typeface="Times New Roman" panose="02020603050405020304" pitchFamily="18" charset="0"/>
                <a:cs typeface="Times New Roman" panose="02020603050405020304" pitchFamily="18" charset="0"/>
              </a:rPr>
              <a:t>2</a:t>
            </a:r>
            <a:r>
              <a:rPr lang="en-US" i="1" dirty="0">
                <a:solidFill>
                  <a:srgbClr val="7A81FF"/>
                </a:solidFill>
                <a:latin typeface="Times New Roman" panose="02020603050405020304" pitchFamily="18" charset="0"/>
                <a:cs typeface="Times New Roman" panose="02020603050405020304" pitchFamily="18" charset="0"/>
              </a:rPr>
              <a:t>)</a:t>
            </a:r>
          </a:p>
          <a:p>
            <a:endParaRPr lang="en-US" i="1" dirty="0">
              <a:solidFill>
                <a:srgbClr val="7A81FF"/>
              </a:solidFill>
              <a:latin typeface="Times New Roman" panose="02020603050405020304" pitchFamily="18" charset="0"/>
              <a:cs typeface="Times New Roman" panose="02020603050405020304" pitchFamily="18" charset="0"/>
            </a:endParaRP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0 = </a:t>
            </a:r>
            <a:r>
              <a:rPr lang="en-US" i="1" dirty="0">
                <a:solidFill>
                  <a:srgbClr val="7A81FF"/>
                </a:solidFill>
                <a:latin typeface="Times New Roman" panose="02020603050405020304" pitchFamily="18" charset="0"/>
                <a:cs typeface="Times New Roman" panose="02020603050405020304" pitchFamily="18" charset="0"/>
              </a:rPr>
              <a:t>(1, 0, 0)</a:t>
            </a: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1 = </a:t>
            </a:r>
            <a:r>
              <a:rPr lang="en-US" i="1" dirty="0">
                <a:solidFill>
                  <a:srgbClr val="7A81FF"/>
                </a:solidFill>
                <a:latin typeface="Times New Roman" panose="02020603050405020304" pitchFamily="18" charset="0"/>
                <a:cs typeface="Times New Roman" panose="02020603050405020304" pitchFamily="18" charset="0"/>
              </a:rPr>
              <a:t>(0, 1, 0)</a:t>
            </a: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2 = </a:t>
            </a:r>
            <a:r>
              <a:rPr lang="en-US" i="1" dirty="0">
                <a:solidFill>
                  <a:srgbClr val="7A81FF"/>
                </a:solidFill>
                <a:latin typeface="Times New Roman" panose="02020603050405020304" pitchFamily="18" charset="0"/>
                <a:cs typeface="Times New Roman" panose="02020603050405020304" pitchFamily="18" charset="0"/>
              </a:rPr>
              <a:t>(0, 0, 1)</a:t>
            </a:r>
          </a:p>
          <a:p>
            <a:endParaRPr lang="en-US" dirty="0">
              <a:solidFill>
                <a:srgbClr val="7A81FF"/>
              </a:solidFill>
            </a:endParaRPr>
          </a:p>
        </p:txBody>
      </p:sp>
      <p:sp>
        <p:nvSpPr>
          <p:cNvPr id="7" name="Content Placeholder 2">
            <a:extLst>
              <a:ext uri="{FF2B5EF4-FFF2-40B4-BE49-F238E27FC236}">
                <a16:creationId xmlns:a16="http://schemas.microsoft.com/office/drawing/2014/main" id="{FE2587B9-733C-AF4B-B177-9A5D6C958E37}"/>
              </a:ext>
            </a:extLst>
          </p:cNvPr>
          <p:cNvSpPr txBox="1">
            <a:spLocks/>
          </p:cNvSpPr>
          <p:nvPr/>
        </p:nvSpPr>
        <p:spPr>
          <a:xfrm>
            <a:off x="718454" y="3623239"/>
            <a:ext cx="1104900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2</a:t>
            </a:r>
            <a:r>
              <a:rPr lang="en-US" sz="2000" dirty="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Is</a:t>
            </a:r>
            <a:r>
              <a:rPr lang="en-US" sz="2000" i="1" dirty="0">
                <a:latin typeface="Times New Roman" panose="02020603050405020304" pitchFamily="18" charset="0"/>
                <a:cs typeface="Times New Roman" panose="02020603050405020304" pitchFamily="18" charset="0"/>
              </a:rPr>
              <a:t> S </a:t>
            </a:r>
            <a:r>
              <a:rPr lang="en-US" sz="2000" dirty="0">
                <a:latin typeface="Times New Roman" panose="02020603050405020304" pitchFamily="18" charset="0"/>
                <a:cs typeface="Times New Roman" panose="02020603050405020304" pitchFamily="18" charset="0"/>
              </a:rPr>
              <a:t>blue?”    Two possible outcomes ‘yes’ or ‘no’. Label these answers 0 and 1.</a:t>
            </a:r>
          </a:p>
        </p:txBody>
      </p:sp>
      <p:pic>
        <p:nvPicPr>
          <p:cNvPr id="9" name="Picture 8">
            <a:extLst>
              <a:ext uri="{FF2B5EF4-FFF2-40B4-BE49-F238E27FC236}">
                <a16:creationId xmlns:a16="http://schemas.microsoft.com/office/drawing/2014/main" id="{50C2FBA7-B51C-8B47-A570-08FFFBB000A3}"/>
              </a:ext>
            </a:extLst>
          </p:cNvPr>
          <p:cNvPicPr>
            <a:picLocks noChangeAspect="1"/>
          </p:cNvPicPr>
          <p:nvPr/>
        </p:nvPicPr>
        <p:blipFill>
          <a:blip r:embed="rId3"/>
          <a:stretch>
            <a:fillRect/>
          </a:stretch>
        </p:blipFill>
        <p:spPr>
          <a:xfrm>
            <a:off x="838198" y="4115041"/>
            <a:ext cx="7391403" cy="1079787"/>
          </a:xfrm>
          <a:prstGeom prst="rect">
            <a:avLst/>
          </a:prstGeom>
          <a:ln w="28575">
            <a:solidFill>
              <a:srgbClr val="7A81FF"/>
            </a:solidFill>
          </a:ln>
        </p:spPr>
      </p:pic>
      <p:sp>
        <p:nvSpPr>
          <p:cNvPr id="10" name="TextBox 9">
            <a:extLst>
              <a:ext uri="{FF2B5EF4-FFF2-40B4-BE49-F238E27FC236}">
                <a16:creationId xmlns:a16="http://schemas.microsoft.com/office/drawing/2014/main" id="{54E6BBA5-490D-D344-A262-A5F511CB3630}"/>
              </a:ext>
            </a:extLst>
          </p:cNvPr>
          <p:cNvSpPr txBox="1"/>
          <p:nvPr/>
        </p:nvSpPr>
        <p:spPr>
          <a:xfrm>
            <a:off x="8528955" y="4029161"/>
            <a:ext cx="2111829" cy="1477328"/>
          </a:xfrm>
          <a:prstGeom prst="rect">
            <a:avLst/>
          </a:prstGeom>
          <a:noFill/>
        </p:spPr>
        <p:txBody>
          <a:bodyPr wrap="square" rtlCol="0">
            <a:spAutoFit/>
          </a:bodyPr>
          <a:lstStyle/>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2 </a:t>
            </a:r>
            <a:r>
              <a:rPr lang="en-US" i="1" dirty="0">
                <a:solidFill>
                  <a:srgbClr val="7A81FF"/>
                </a:solidFill>
                <a:latin typeface="Times New Roman" panose="02020603050405020304" pitchFamily="18" charset="0"/>
                <a:cs typeface="Times New Roman" panose="02020603050405020304" pitchFamily="18" charset="0"/>
              </a:rPr>
              <a:t>= ( m</a:t>
            </a:r>
            <a:r>
              <a:rPr lang="en-US" i="1" baseline="-25000" dirty="0">
                <a:solidFill>
                  <a:srgbClr val="7A81FF"/>
                </a:solidFill>
                <a:latin typeface="Times New Roman" panose="02020603050405020304" pitchFamily="18" charset="0"/>
                <a:cs typeface="Times New Roman" panose="02020603050405020304" pitchFamily="18" charset="0"/>
              </a:rPr>
              <a:t>0 </a:t>
            </a:r>
            <a:r>
              <a:rPr lang="en-US" i="1" dirty="0">
                <a:solidFill>
                  <a:srgbClr val="7A81FF"/>
                </a:solidFill>
                <a:latin typeface="Times New Roman" panose="02020603050405020304" pitchFamily="18" charset="0"/>
                <a:cs typeface="Times New Roman" panose="02020603050405020304" pitchFamily="18" charset="0"/>
              </a:rPr>
              <a:t>, m</a:t>
            </a:r>
            <a:r>
              <a:rPr lang="en-US" i="1" baseline="-25000" dirty="0">
                <a:solidFill>
                  <a:srgbClr val="7A81FF"/>
                </a:solidFill>
                <a:latin typeface="Times New Roman" panose="02020603050405020304" pitchFamily="18" charset="0"/>
                <a:cs typeface="Times New Roman" panose="02020603050405020304" pitchFamily="18" charset="0"/>
              </a:rPr>
              <a:t>1 </a:t>
            </a:r>
            <a:r>
              <a:rPr lang="en-US" i="1" dirty="0">
                <a:solidFill>
                  <a:srgbClr val="7A81FF"/>
                </a:solidFill>
                <a:latin typeface="Times New Roman" panose="02020603050405020304" pitchFamily="18" charset="0"/>
                <a:cs typeface="Times New Roman" panose="02020603050405020304" pitchFamily="18" charset="0"/>
              </a:rPr>
              <a:t>)</a:t>
            </a:r>
          </a:p>
          <a:p>
            <a:endParaRPr lang="en-US" i="1" dirty="0">
              <a:solidFill>
                <a:srgbClr val="7A81FF"/>
              </a:solidFill>
              <a:latin typeface="Times New Roman" panose="02020603050405020304" pitchFamily="18" charset="0"/>
              <a:cs typeface="Times New Roman" panose="02020603050405020304" pitchFamily="18" charset="0"/>
            </a:endParaRP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0 = </a:t>
            </a:r>
            <a:r>
              <a:rPr lang="en-US" i="1" dirty="0">
                <a:solidFill>
                  <a:srgbClr val="7A81FF"/>
                </a:solidFill>
                <a:latin typeface="Times New Roman" panose="02020603050405020304" pitchFamily="18" charset="0"/>
                <a:cs typeface="Times New Roman" panose="02020603050405020304" pitchFamily="18" charset="0"/>
              </a:rPr>
              <a:t>(1, 1, 0)</a:t>
            </a: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1 = </a:t>
            </a:r>
            <a:r>
              <a:rPr lang="en-US" i="1" dirty="0">
                <a:solidFill>
                  <a:srgbClr val="7A81FF"/>
                </a:solidFill>
                <a:latin typeface="Times New Roman" panose="02020603050405020304" pitchFamily="18" charset="0"/>
                <a:cs typeface="Times New Roman" panose="02020603050405020304" pitchFamily="18" charset="0"/>
              </a:rPr>
              <a:t>(0, 0, 1)</a:t>
            </a:r>
          </a:p>
          <a:p>
            <a:endParaRPr lang="en-US" dirty="0">
              <a:solidFill>
                <a:srgbClr val="7A81FF"/>
              </a:solidFill>
            </a:endParaRPr>
          </a:p>
        </p:txBody>
      </p:sp>
      <p:pic>
        <p:nvPicPr>
          <p:cNvPr id="13" name="Picture 12">
            <a:extLst>
              <a:ext uri="{FF2B5EF4-FFF2-40B4-BE49-F238E27FC236}">
                <a16:creationId xmlns:a16="http://schemas.microsoft.com/office/drawing/2014/main" id="{AC4EC08B-947F-9346-8921-6F44D04C91BB}"/>
              </a:ext>
            </a:extLst>
          </p:cNvPr>
          <p:cNvPicPr>
            <a:picLocks noChangeAspect="1"/>
          </p:cNvPicPr>
          <p:nvPr/>
        </p:nvPicPr>
        <p:blipFill>
          <a:blip r:embed="rId4"/>
          <a:stretch>
            <a:fillRect/>
          </a:stretch>
        </p:blipFill>
        <p:spPr>
          <a:xfrm>
            <a:off x="2892876" y="5665532"/>
            <a:ext cx="2882900" cy="546100"/>
          </a:xfrm>
          <a:prstGeom prst="rect">
            <a:avLst/>
          </a:prstGeom>
          <a:ln w="28575">
            <a:solidFill>
              <a:srgbClr val="FF8AD8"/>
            </a:solidFill>
          </a:ln>
        </p:spPr>
      </p:pic>
      <p:sp>
        <p:nvSpPr>
          <p:cNvPr id="14" name="TextBox 13">
            <a:extLst>
              <a:ext uri="{FF2B5EF4-FFF2-40B4-BE49-F238E27FC236}">
                <a16:creationId xmlns:a16="http://schemas.microsoft.com/office/drawing/2014/main" id="{9F65ADF6-EC64-6A4E-ACEA-84E738EE2E6B}"/>
              </a:ext>
            </a:extLst>
          </p:cNvPr>
          <p:cNvSpPr txBox="1"/>
          <p:nvPr/>
        </p:nvSpPr>
        <p:spPr>
          <a:xfrm>
            <a:off x="838198" y="5689247"/>
            <a:ext cx="1828800" cy="461665"/>
          </a:xfrm>
          <a:prstGeom prst="rect">
            <a:avLst/>
          </a:prstGeom>
          <a:noFill/>
        </p:spPr>
        <p:txBody>
          <a:bodyPr wrap="square" rtlCol="0">
            <a:spAutoFit/>
          </a:bodyPr>
          <a:lstStyle/>
          <a:p>
            <a:r>
              <a:rPr lang="en-US" sz="2400" dirty="0">
                <a:solidFill>
                  <a:srgbClr val="FF8AD8"/>
                </a:solidFill>
              </a:rPr>
              <a:t>General rule </a:t>
            </a:r>
          </a:p>
        </p:txBody>
      </p:sp>
      <p:sp>
        <p:nvSpPr>
          <p:cNvPr id="15" name="Rectangle 14">
            <a:extLst>
              <a:ext uri="{FF2B5EF4-FFF2-40B4-BE49-F238E27FC236}">
                <a16:creationId xmlns:a16="http://schemas.microsoft.com/office/drawing/2014/main" id="{58EE551C-9D3F-6A4B-AEA4-23C2C242A541}"/>
              </a:ext>
            </a:extLst>
          </p:cNvPr>
          <p:cNvSpPr/>
          <p:nvPr/>
        </p:nvSpPr>
        <p:spPr>
          <a:xfrm>
            <a:off x="5399314" y="5938582"/>
            <a:ext cx="239486" cy="2123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3FE9DD-8F63-EC4A-868F-B2DCD69FF4ED}"/>
              </a:ext>
            </a:extLst>
          </p:cNvPr>
          <p:cNvSpPr txBox="1"/>
          <p:nvPr/>
        </p:nvSpPr>
        <p:spPr>
          <a:xfrm>
            <a:off x="6372681" y="5534908"/>
            <a:ext cx="482871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Components of each  </a:t>
            </a:r>
            <a:r>
              <a:rPr lang="en-US" b="1" i="1" dirty="0" err="1">
                <a:latin typeface="Times New Roman" panose="02020603050405020304" pitchFamily="18" charset="0"/>
                <a:cs typeface="Times New Roman" panose="02020603050405020304" pitchFamily="18" charset="0"/>
              </a:rPr>
              <a:t>m</a:t>
            </a:r>
            <a:r>
              <a:rPr lang="en-US" b="1" i="1" baseline="-25000" dirty="0" err="1">
                <a:latin typeface="Times New Roman" panose="02020603050405020304" pitchFamily="18" charset="0"/>
                <a:cs typeface="Times New Roman" panose="02020603050405020304" pitchFamily="18" charset="0"/>
              </a:rPr>
              <a:t>k</a:t>
            </a:r>
            <a:r>
              <a:rPr lang="en-US" dirty="0"/>
              <a:t>  must be positive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need </a:t>
            </a:r>
          </a:p>
          <a:p>
            <a:pPr marL="285750" indent="-285750">
              <a:buFont typeface="Arial" panose="020B0604020202020204" pitchFamily="34" charset="0"/>
              <a:buChar char="•"/>
            </a:pPr>
            <a:endParaRPr lang="en-US" dirty="0"/>
          </a:p>
        </p:txBody>
      </p:sp>
      <p:pic>
        <p:nvPicPr>
          <p:cNvPr id="17" name="Picture 16">
            <a:extLst>
              <a:ext uri="{FF2B5EF4-FFF2-40B4-BE49-F238E27FC236}">
                <a16:creationId xmlns:a16="http://schemas.microsoft.com/office/drawing/2014/main" id="{93F8795C-40F5-FE45-A21E-4511E3BA98CA}"/>
              </a:ext>
            </a:extLst>
          </p:cNvPr>
          <p:cNvPicPr>
            <a:picLocks noChangeAspect="1"/>
          </p:cNvPicPr>
          <p:nvPr/>
        </p:nvPicPr>
        <p:blipFill>
          <a:blip r:embed="rId5"/>
          <a:stretch>
            <a:fillRect/>
          </a:stretch>
        </p:blipFill>
        <p:spPr>
          <a:xfrm>
            <a:off x="7807777" y="6063824"/>
            <a:ext cx="2095500" cy="495300"/>
          </a:xfrm>
          <a:prstGeom prst="rect">
            <a:avLst/>
          </a:prstGeom>
        </p:spPr>
      </p:pic>
    </p:spTree>
    <p:extLst>
      <p:ext uri="{BB962C8B-B14F-4D97-AF65-F5344CB8AC3E}">
        <p14:creationId xmlns:p14="http://schemas.microsoft.com/office/powerpoint/2010/main" val="6284513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200" y="217641"/>
            <a:ext cx="10515600" cy="1325563"/>
          </a:xfrm>
        </p:spPr>
        <p:txBody>
          <a:bodyPr>
            <a:normAutofit/>
          </a:bodyPr>
          <a:lstStyle/>
          <a:p>
            <a:pPr algn="ctr"/>
            <a:r>
              <a:rPr lang="en-US" sz="4000" dirty="0">
                <a:solidFill>
                  <a:srgbClr val="73FDD6"/>
                </a:solidFill>
              </a:rPr>
              <a:t>Measurements of classical systems </a:t>
            </a:r>
          </a:p>
        </p:txBody>
      </p:sp>
      <p:pic>
        <p:nvPicPr>
          <p:cNvPr id="4" name="Picture 3">
            <a:extLst>
              <a:ext uri="{FF2B5EF4-FFF2-40B4-BE49-F238E27FC236}">
                <a16:creationId xmlns:a16="http://schemas.microsoft.com/office/drawing/2014/main" id="{CAED070F-87C4-A041-B2C0-8232A36F8FE8}"/>
              </a:ext>
            </a:extLst>
          </p:cNvPr>
          <p:cNvPicPr>
            <a:picLocks noChangeAspect="1"/>
          </p:cNvPicPr>
          <p:nvPr/>
        </p:nvPicPr>
        <p:blipFill>
          <a:blip r:embed="rId2"/>
          <a:stretch>
            <a:fillRect/>
          </a:stretch>
        </p:blipFill>
        <p:spPr>
          <a:xfrm>
            <a:off x="1927524" y="1544741"/>
            <a:ext cx="8336952" cy="2915267"/>
          </a:xfrm>
          <a:prstGeom prst="rect">
            <a:avLst/>
          </a:prstGeom>
          <a:ln w="28575">
            <a:solidFill>
              <a:srgbClr val="7A81FF"/>
            </a:solidFill>
          </a:ln>
        </p:spPr>
      </p:pic>
    </p:spTree>
    <p:extLst>
      <p:ext uri="{BB962C8B-B14F-4D97-AF65-F5344CB8AC3E}">
        <p14:creationId xmlns:p14="http://schemas.microsoft.com/office/powerpoint/2010/main" val="35068731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200" y="217641"/>
            <a:ext cx="10515600" cy="1325563"/>
          </a:xfrm>
        </p:spPr>
        <p:txBody>
          <a:bodyPr>
            <a:normAutofit/>
          </a:bodyPr>
          <a:lstStyle/>
          <a:p>
            <a:pPr algn="ctr"/>
            <a:r>
              <a:rPr lang="en-US" sz="4000" dirty="0">
                <a:solidFill>
                  <a:srgbClr val="73FDD6"/>
                </a:solidFill>
              </a:rPr>
              <a:t>Measurements of </a:t>
            </a:r>
            <a:r>
              <a:rPr lang="en-US" sz="4000" dirty="0">
                <a:solidFill>
                  <a:srgbClr val="FFD579"/>
                </a:solidFill>
              </a:rPr>
              <a:t>quantum</a:t>
            </a:r>
            <a:r>
              <a:rPr lang="en-US" sz="4000" dirty="0">
                <a:solidFill>
                  <a:srgbClr val="73FDD6"/>
                </a:solidFill>
              </a:rPr>
              <a:t> systems </a:t>
            </a:r>
          </a:p>
        </p:txBody>
      </p:sp>
      <p:pic>
        <p:nvPicPr>
          <p:cNvPr id="4" name="Picture 3">
            <a:extLst>
              <a:ext uri="{FF2B5EF4-FFF2-40B4-BE49-F238E27FC236}">
                <a16:creationId xmlns:a16="http://schemas.microsoft.com/office/drawing/2014/main" id="{CAED070F-87C4-A041-B2C0-8232A36F8FE8}"/>
              </a:ext>
            </a:extLst>
          </p:cNvPr>
          <p:cNvPicPr>
            <a:picLocks noChangeAspect="1"/>
          </p:cNvPicPr>
          <p:nvPr/>
        </p:nvPicPr>
        <p:blipFill>
          <a:blip r:embed="rId2"/>
          <a:stretch>
            <a:fillRect/>
          </a:stretch>
        </p:blipFill>
        <p:spPr>
          <a:xfrm>
            <a:off x="1927524" y="1544741"/>
            <a:ext cx="8336952" cy="2915267"/>
          </a:xfrm>
          <a:prstGeom prst="rect">
            <a:avLst/>
          </a:prstGeom>
          <a:ln w="28575">
            <a:solidFill>
              <a:srgbClr val="7A81FF"/>
            </a:solidFill>
          </a:ln>
        </p:spPr>
      </p:pic>
      <p:pic>
        <p:nvPicPr>
          <p:cNvPr id="11" name="Picture 10">
            <a:extLst>
              <a:ext uri="{FF2B5EF4-FFF2-40B4-BE49-F238E27FC236}">
                <a16:creationId xmlns:a16="http://schemas.microsoft.com/office/drawing/2014/main" id="{B9E36387-A886-9040-9AA7-0A07B30C7C76}"/>
              </a:ext>
            </a:extLst>
          </p:cNvPr>
          <p:cNvPicPr>
            <a:picLocks noChangeAspect="1"/>
          </p:cNvPicPr>
          <p:nvPr/>
        </p:nvPicPr>
        <p:blipFill>
          <a:blip r:embed="rId3"/>
          <a:stretch>
            <a:fillRect/>
          </a:stretch>
        </p:blipFill>
        <p:spPr>
          <a:xfrm>
            <a:off x="5298563" y="4786473"/>
            <a:ext cx="1358900" cy="266700"/>
          </a:xfrm>
          <a:prstGeom prst="rect">
            <a:avLst/>
          </a:prstGeom>
        </p:spPr>
      </p:pic>
      <p:sp>
        <p:nvSpPr>
          <p:cNvPr id="13" name="TextBox 12">
            <a:extLst>
              <a:ext uri="{FF2B5EF4-FFF2-40B4-BE49-F238E27FC236}">
                <a16:creationId xmlns:a16="http://schemas.microsoft.com/office/drawing/2014/main" id="{C942D1B8-614C-8E41-BC79-28DD12FCB4CC}"/>
              </a:ext>
            </a:extLst>
          </p:cNvPr>
          <p:cNvSpPr txBox="1"/>
          <p:nvPr/>
        </p:nvSpPr>
        <p:spPr>
          <a:xfrm>
            <a:off x="575187" y="4806121"/>
            <a:ext cx="2492477" cy="369332"/>
          </a:xfrm>
          <a:prstGeom prst="rect">
            <a:avLst/>
          </a:prstGeom>
          <a:noFill/>
        </p:spPr>
        <p:txBody>
          <a:bodyPr wrap="square" rtlCol="0">
            <a:spAutoFit/>
          </a:bodyPr>
          <a:lstStyle/>
          <a:p>
            <a:r>
              <a:rPr lang="en-US" dirty="0">
                <a:solidFill>
                  <a:srgbClr val="FFD579"/>
                </a:solidFill>
              </a:rPr>
              <a:t>vector goes to matrix</a:t>
            </a:r>
          </a:p>
        </p:txBody>
      </p:sp>
    </p:spTree>
    <p:extLst>
      <p:ext uri="{BB962C8B-B14F-4D97-AF65-F5344CB8AC3E}">
        <p14:creationId xmlns:p14="http://schemas.microsoft.com/office/powerpoint/2010/main" val="1801587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200" y="217641"/>
            <a:ext cx="10515600" cy="1325563"/>
          </a:xfrm>
        </p:spPr>
        <p:txBody>
          <a:bodyPr>
            <a:normAutofit/>
          </a:bodyPr>
          <a:lstStyle/>
          <a:p>
            <a:pPr algn="ctr"/>
            <a:r>
              <a:rPr lang="en-US" sz="4000" dirty="0">
                <a:solidFill>
                  <a:srgbClr val="73FDD6"/>
                </a:solidFill>
              </a:rPr>
              <a:t>Measurements of </a:t>
            </a:r>
            <a:r>
              <a:rPr lang="en-US" sz="4000" dirty="0">
                <a:solidFill>
                  <a:srgbClr val="FFD579"/>
                </a:solidFill>
              </a:rPr>
              <a:t>quantum</a:t>
            </a:r>
            <a:r>
              <a:rPr lang="en-US" sz="4000" dirty="0">
                <a:solidFill>
                  <a:srgbClr val="73FDD6"/>
                </a:solidFill>
              </a:rPr>
              <a:t> systems </a:t>
            </a:r>
          </a:p>
        </p:txBody>
      </p:sp>
      <p:pic>
        <p:nvPicPr>
          <p:cNvPr id="4" name="Picture 3">
            <a:extLst>
              <a:ext uri="{FF2B5EF4-FFF2-40B4-BE49-F238E27FC236}">
                <a16:creationId xmlns:a16="http://schemas.microsoft.com/office/drawing/2014/main" id="{CAED070F-87C4-A041-B2C0-8232A36F8FE8}"/>
              </a:ext>
            </a:extLst>
          </p:cNvPr>
          <p:cNvPicPr>
            <a:picLocks noChangeAspect="1"/>
          </p:cNvPicPr>
          <p:nvPr/>
        </p:nvPicPr>
        <p:blipFill>
          <a:blip r:embed="rId2"/>
          <a:stretch>
            <a:fillRect/>
          </a:stretch>
        </p:blipFill>
        <p:spPr>
          <a:xfrm>
            <a:off x="1927524" y="1544741"/>
            <a:ext cx="8336952" cy="2915267"/>
          </a:xfrm>
          <a:prstGeom prst="rect">
            <a:avLst/>
          </a:prstGeom>
          <a:ln w="28575">
            <a:solidFill>
              <a:srgbClr val="7A81FF"/>
            </a:solidFill>
          </a:ln>
        </p:spPr>
      </p:pic>
      <p:pic>
        <p:nvPicPr>
          <p:cNvPr id="10" name="Picture 9">
            <a:extLst>
              <a:ext uri="{FF2B5EF4-FFF2-40B4-BE49-F238E27FC236}">
                <a16:creationId xmlns:a16="http://schemas.microsoft.com/office/drawing/2014/main" id="{4FEABF70-7295-D641-8C2D-000339924A0E}"/>
              </a:ext>
            </a:extLst>
          </p:cNvPr>
          <p:cNvPicPr>
            <a:picLocks noChangeAspect="1"/>
          </p:cNvPicPr>
          <p:nvPr/>
        </p:nvPicPr>
        <p:blipFill>
          <a:blip r:embed="rId3"/>
          <a:stretch>
            <a:fillRect/>
          </a:stretch>
        </p:blipFill>
        <p:spPr>
          <a:xfrm>
            <a:off x="5075289" y="5416503"/>
            <a:ext cx="2247900" cy="317500"/>
          </a:xfrm>
          <a:prstGeom prst="rect">
            <a:avLst/>
          </a:prstGeom>
        </p:spPr>
      </p:pic>
      <p:pic>
        <p:nvPicPr>
          <p:cNvPr id="11" name="Picture 10">
            <a:extLst>
              <a:ext uri="{FF2B5EF4-FFF2-40B4-BE49-F238E27FC236}">
                <a16:creationId xmlns:a16="http://schemas.microsoft.com/office/drawing/2014/main" id="{B9E36387-A886-9040-9AA7-0A07B30C7C76}"/>
              </a:ext>
            </a:extLst>
          </p:cNvPr>
          <p:cNvPicPr>
            <a:picLocks noChangeAspect="1"/>
          </p:cNvPicPr>
          <p:nvPr/>
        </p:nvPicPr>
        <p:blipFill>
          <a:blip r:embed="rId4"/>
          <a:stretch>
            <a:fillRect/>
          </a:stretch>
        </p:blipFill>
        <p:spPr>
          <a:xfrm>
            <a:off x="5298563" y="4786473"/>
            <a:ext cx="1358900" cy="266700"/>
          </a:xfrm>
          <a:prstGeom prst="rect">
            <a:avLst/>
          </a:prstGeom>
        </p:spPr>
      </p:pic>
      <p:sp>
        <p:nvSpPr>
          <p:cNvPr id="13" name="TextBox 12">
            <a:extLst>
              <a:ext uri="{FF2B5EF4-FFF2-40B4-BE49-F238E27FC236}">
                <a16:creationId xmlns:a16="http://schemas.microsoft.com/office/drawing/2014/main" id="{C942D1B8-614C-8E41-BC79-28DD12FCB4CC}"/>
              </a:ext>
            </a:extLst>
          </p:cNvPr>
          <p:cNvSpPr txBox="1"/>
          <p:nvPr/>
        </p:nvSpPr>
        <p:spPr>
          <a:xfrm>
            <a:off x="575187" y="4806121"/>
            <a:ext cx="2492477" cy="923330"/>
          </a:xfrm>
          <a:prstGeom prst="rect">
            <a:avLst/>
          </a:prstGeom>
          <a:noFill/>
        </p:spPr>
        <p:txBody>
          <a:bodyPr wrap="square" rtlCol="0">
            <a:spAutoFit/>
          </a:bodyPr>
          <a:lstStyle/>
          <a:p>
            <a:r>
              <a:rPr lang="en-US" dirty="0">
                <a:solidFill>
                  <a:srgbClr val="FFD579"/>
                </a:solidFill>
              </a:rPr>
              <a:t>vector goes to matrix</a:t>
            </a:r>
          </a:p>
          <a:p>
            <a:r>
              <a:rPr lang="en-US" dirty="0">
                <a:solidFill>
                  <a:srgbClr val="FFD579"/>
                </a:solidFill>
              </a:rPr>
              <a:t>&amp; dot product goes to matrix inner product </a:t>
            </a:r>
          </a:p>
        </p:txBody>
      </p:sp>
    </p:spTree>
    <p:extLst>
      <p:ext uri="{BB962C8B-B14F-4D97-AF65-F5344CB8AC3E}">
        <p14:creationId xmlns:p14="http://schemas.microsoft.com/office/powerpoint/2010/main" val="36891855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200" y="217641"/>
            <a:ext cx="10515600" cy="1325563"/>
          </a:xfrm>
        </p:spPr>
        <p:txBody>
          <a:bodyPr>
            <a:normAutofit/>
          </a:bodyPr>
          <a:lstStyle/>
          <a:p>
            <a:pPr algn="ctr"/>
            <a:r>
              <a:rPr lang="en-US" sz="4000" dirty="0">
                <a:solidFill>
                  <a:srgbClr val="73FDD6"/>
                </a:solidFill>
              </a:rPr>
              <a:t>Measurements of </a:t>
            </a:r>
            <a:r>
              <a:rPr lang="en-US" sz="4000" dirty="0">
                <a:solidFill>
                  <a:srgbClr val="FFD579"/>
                </a:solidFill>
              </a:rPr>
              <a:t>quantum</a:t>
            </a:r>
            <a:r>
              <a:rPr lang="en-US" sz="4000" dirty="0">
                <a:solidFill>
                  <a:srgbClr val="73FDD6"/>
                </a:solidFill>
              </a:rPr>
              <a:t> systems </a:t>
            </a:r>
          </a:p>
        </p:txBody>
      </p:sp>
      <p:pic>
        <p:nvPicPr>
          <p:cNvPr id="4" name="Picture 3">
            <a:extLst>
              <a:ext uri="{FF2B5EF4-FFF2-40B4-BE49-F238E27FC236}">
                <a16:creationId xmlns:a16="http://schemas.microsoft.com/office/drawing/2014/main" id="{CAED070F-87C4-A041-B2C0-8232A36F8FE8}"/>
              </a:ext>
            </a:extLst>
          </p:cNvPr>
          <p:cNvPicPr>
            <a:picLocks noChangeAspect="1"/>
          </p:cNvPicPr>
          <p:nvPr/>
        </p:nvPicPr>
        <p:blipFill>
          <a:blip r:embed="rId2"/>
          <a:stretch>
            <a:fillRect/>
          </a:stretch>
        </p:blipFill>
        <p:spPr>
          <a:xfrm>
            <a:off x="1927524" y="1544741"/>
            <a:ext cx="8336952" cy="2915267"/>
          </a:xfrm>
          <a:prstGeom prst="rect">
            <a:avLst/>
          </a:prstGeom>
          <a:ln w="28575">
            <a:solidFill>
              <a:srgbClr val="7A81FF"/>
            </a:solidFill>
          </a:ln>
        </p:spPr>
      </p:pic>
      <p:pic>
        <p:nvPicPr>
          <p:cNvPr id="8" name="Picture 7">
            <a:extLst>
              <a:ext uri="{FF2B5EF4-FFF2-40B4-BE49-F238E27FC236}">
                <a16:creationId xmlns:a16="http://schemas.microsoft.com/office/drawing/2014/main" id="{AC224378-6C86-1448-9747-A263031A3562}"/>
              </a:ext>
            </a:extLst>
          </p:cNvPr>
          <p:cNvPicPr>
            <a:picLocks noChangeAspect="1"/>
          </p:cNvPicPr>
          <p:nvPr/>
        </p:nvPicPr>
        <p:blipFill>
          <a:blip r:embed="rId3"/>
          <a:stretch>
            <a:fillRect/>
          </a:stretch>
        </p:blipFill>
        <p:spPr>
          <a:xfrm>
            <a:off x="4212713" y="6009668"/>
            <a:ext cx="2171700" cy="317500"/>
          </a:xfrm>
          <a:prstGeom prst="rect">
            <a:avLst/>
          </a:prstGeom>
        </p:spPr>
      </p:pic>
      <p:pic>
        <p:nvPicPr>
          <p:cNvPr id="10" name="Picture 9">
            <a:extLst>
              <a:ext uri="{FF2B5EF4-FFF2-40B4-BE49-F238E27FC236}">
                <a16:creationId xmlns:a16="http://schemas.microsoft.com/office/drawing/2014/main" id="{4FEABF70-7295-D641-8C2D-000339924A0E}"/>
              </a:ext>
            </a:extLst>
          </p:cNvPr>
          <p:cNvPicPr>
            <a:picLocks noChangeAspect="1"/>
          </p:cNvPicPr>
          <p:nvPr/>
        </p:nvPicPr>
        <p:blipFill>
          <a:blip r:embed="rId4"/>
          <a:stretch>
            <a:fillRect/>
          </a:stretch>
        </p:blipFill>
        <p:spPr>
          <a:xfrm>
            <a:off x="5075289" y="5416503"/>
            <a:ext cx="2247900" cy="317500"/>
          </a:xfrm>
          <a:prstGeom prst="rect">
            <a:avLst/>
          </a:prstGeom>
        </p:spPr>
      </p:pic>
      <p:pic>
        <p:nvPicPr>
          <p:cNvPr id="11" name="Picture 10">
            <a:extLst>
              <a:ext uri="{FF2B5EF4-FFF2-40B4-BE49-F238E27FC236}">
                <a16:creationId xmlns:a16="http://schemas.microsoft.com/office/drawing/2014/main" id="{B9E36387-A886-9040-9AA7-0A07B30C7C76}"/>
              </a:ext>
            </a:extLst>
          </p:cNvPr>
          <p:cNvPicPr>
            <a:picLocks noChangeAspect="1"/>
          </p:cNvPicPr>
          <p:nvPr/>
        </p:nvPicPr>
        <p:blipFill>
          <a:blip r:embed="rId5"/>
          <a:stretch>
            <a:fillRect/>
          </a:stretch>
        </p:blipFill>
        <p:spPr>
          <a:xfrm>
            <a:off x="5298563" y="4786473"/>
            <a:ext cx="1358900" cy="266700"/>
          </a:xfrm>
          <a:prstGeom prst="rect">
            <a:avLst/>
          </a:prstGeom>
        </p:spPr>
      </p:pic>
      <p:sp>
        <p:nvSpPr>
          <p:cNvPr id="13" name="TextBox 12">
            <a:extLst>
              <a:ext uri="{FF2B5EF4-FFF2-40B4-BE49-F238E27FC236}">
                <a16:creationId xmlns:a16="http://schemas.microsoft.com/office/drawing/2014/main" id="{C942D1B8-614C-8E41-BC79-28DD12FCB4CC}"/>
              </a:ext>
            </a:extLst>
          </p:cNvPr>
          <p:cNvSpPr txBox="1"/>
          <p:nvPr/>
        </p:nvSpPr>
        <p:spPr>
          <a:xfrm>
            <a:off x="575187" y="4806121"/>
            <a:ext cx="2492477" cy="923330"/>
          </a:xfrm>
          <a:prstGeom prst="rect">
            <a:avLst/>
          </a:prstGeom>
          <a:noFill/>
        </p:spPr>
        <p:txBody>
          <a:bodyPr wrap="square" rtlCol="0">
            <a:spAutoFit/>
          </a:bodyPr>
          <a:lstStyle/>
          <a:p>
            <a:r>
              <a:rPr lang="en-US" dirty="0">
                <a:solidFill>
                  <a:srgbClr val="FFD579"/>
                </a:solidFill>
              </a:rPr>
              <a:t>vector goes to matrix</a:t>
            </a:r>
          </a:p>
          <a:p>
            <a:r>
              <a:rPr lang="en-US" dirty="0">
                <a:solidFill>
                  <a:srgbClr val="FFD579"/>
                </a:solidFill>
              </a:rPr>
              <a:t>&amp; dot product goes to matrix inner product </a:t>
            </a:r>
          </a:p>
        </p:txBody>
      </p:sp>
    </p:spTree>
    <p:extLst>
      <p:ext uri="{BB962C8B-B14F-4D97-AF65-F5344CB8AC3E}">
        <p14:creationId xmlns:p14="http://schemas.microsoft.com/office/powerpoint/2010/main" val="17246856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200" y="-106823"/>
            <a:ext cx="10515600" cy="1325563"/>
          </a:xfrm>
        </p:spPr>
        <p:txBody>
          <a:bodyPr>
            <a:normAutofit/>
          </a:bodyPr>
          <a:lstStyle/>
          <a:p>
            <a:pPr algn="ctr"/>
            <a:r>
              <a:rPr lang="en-US" sz="4000" dirty="0">
                <a:solidFill>
                  <a:srgbClr val="73FDD6"/>
                </a:solidFill>
              </a:rPr>
              <a:t>Measurements of </a:t>
            </a:r>
            <a:r>
              <a:rPr lang="en-US" sz="4000" dirty="0">
                <a:solidFill>
                  <a:srgbClr val="FFD579"/>
                </a:solidFill>
              </a:rPr>
              <a:t>quantum</a:t>
            </a:r>
            <a:r>
              <a:rPr lang="en-US" sz="4000" dirty="0">
                <a:solidFill>
                  <a:srgbClr val="73FDD6"/>
                </a:solidFill>
              </a:rPr>
              <a:t> systems </a:t>
            </a:r>
          </a:p>
        </p:txBody>
      </p:sp>
      <p:pic>
        <p:nvPicPr>
          <p:cNvPr id="4" name="Picture 3">
            <a:extLst>
              <a:ext uri="{FF2B5EF4-FFF2-40B4-BE49-F238E27FC236}">
                <a16:creationId xmlns:a16="http://schemas.microsoft.com/office/drawing/2014/main" id="{CAED070F-87C4-A041-B2C0-8232A36F8FE8}"/>
              </a:ext>
            </a:extLst>
          </p:cNvPr>
          <p:cNvPicPr>
            <a:picLocks noChangeAspect="1"/>
          </p:cNvPicPr>
          <p:nvPr/>
        </p:nvPicPr>
        <p:blipFill>
          <a:blip r:embed="rId2"/>
          <a:stretch>
            <a:fillRect/>
          </a:stretch>
        </p:blipFill>
        <p:spPr>
          <a:xfrm>
            <a:off x="290453" y="1007801"/>
            <a:ext cx="7598860" cy="2657171"/>
          </a:xfrm>
          <a:prstGeom prst="rect">
            <a:avLst/>
          </a:prstGeom>
          <a:ln w="28575">
            <a:solidFill>
              <a:srgbClr val="7A81FF"/>
            </a:solidFill>
          </a:ln>
        </p:spPr>
      </p:pic>
      <p:pic>
        <p:nvPicPr>
          <p:cNvPr id="6" name="Picture 5">
            <a:extLst>
              <a:ext uri="{FF2B5EF4-FFF2-40B4-BE49-F238E27FC236}">
                <a16:creationId xmlns:a16="http://schemas.microsoft.com/office/drawing/2014/main" id="{6CA2AD6B-B2D1-FE41-85A8-E850018FF6FF}"/>
              </a:ext>
            </a:extLst>
          </p:cNvPr>
          <p:cNvPicPr>
            <a:picLocks noChangeAspect="1"/>
          </p:cNvPicPr>
          <p:nvPr/>
        </p:nvPicPr>
        <p:blipFill>
          <a:blip r:embed="rId3"/>
          <a:stretch>
            <a:fillRect/>
          </a:stretch>
        </p:blipFill>
        <p:spPr>
          <a:xfrm>
            <a:off x="3464248" y="3900947"/>
            <a:ext cx="8427029" cy="2657171"/>
          </a:xfrm>
          <a:prstGeom prst="rect">
            <a:avLst/>
          </a:prstGeom>
          <a:ln w="28575">
            <a:solidFill>
              <a:srgbClr val="FFD579"/>
            </a:solidFill>
          </a:ln>
        </p:spPr>
      </p:pic>
      <p:sp>
        <p:nvSpPr>
          <p:cNvPr id="8" name="TextBox 7">
            <a:extLst>
              <a:ext uri="{FF2B5EF4-FFF2-40B4-BE49-F238E27FC236}">
                <a16:creationId xmlns:a16="http://schemas.microsoft.com/office/drawing/2014/main" id="{8E134CCD-2005-C547-9FE5-24ACA74FE971}"/>
              </a:ext>
            </a:extLst>
          </p:cNvPr>
          <p:cNvSpPr txBox="1"/>
          <p:nvPr/>
        </p:nvSpPr>
        <p:spPr>
          <a:xfrm>
            <a:off x="575187" y="4806121"/>
            <a:ext cx="2492477" cy="923330"/>
          </a:xfrm>
          <a:prstGeom prst="rect">
            <a:avLst/>
          </a:prstGeom>
          <a:noFill/>
        </p:spPr>
        <p:txBody>
          <a:bodyPr wrap="square" rtlCol="0">
            <a:spAutoFit/>
          </a:bodyPr>
          <a:lstStyle/>
          <a:p>
            <a:r>
              <a:rPr lang="en-US" dirty="0">
                <a:solidFill>
                  <a:srgbClr val="FFD579"/>
                </a:solidFill>
              </a:rPr>
              <a:t>vector goes to matrix</a:t>
            </a:r>
          </a:p>
          <a:p>
            <a:r>
              <a:rPr lang="en-US" dirty="0">
                <a:solidFill>
                  <a:srgbClr val="FFD579"/>
                </a:solidFill>
              </a:rPr>
              <a:t>&amp; dot product goes to matrix inner product </a:t>
            </a:r>
          </a:p>
        </p:txBody>
      </p:sp>
      <p:sp>
        <p:nvSpPr>
          <p:cNvPr id="3" name="TextBox 2">
            <a:extLst>
              <a:ext uri="{FF2B5EF4-FFF2-40B4-BE49-F238E27FC236}">
                <a16:creationId xmlns:a16="http://schemas.microsoft.com/office/drawing/2014/main" id="{9AD769D4-50EC-7840-9284-26171DA358AD}"/>
              </a:ext>
            </a:extLst>
          </p:cNvPr>
          <p:cNvSpPr txBox="1"/>
          <p:nvPr/>
        </p:nvSpPr>
        <p:spPr>
          <a:xfrm>
            <a:off x="8203197" y="1980191"/>
            <a:ext cx="3616960" cy="923330"/>
          </a:xfrm>
          <a:prstGeom prst="rect">
            <a:avLst/>
          </a:prstGeom>
          <a:noFill/>
        </p:spPr>
        <p:txBody>
          <a:bodyPr wrap="square" rtlCol="0">
            <a:spAutoFit/>
          </a:bodyPr>
          <a:lstStyle/>
          <a:p>
            <a:r>
              <a:rPr lang="en-US" dirty="0">
                <a:solidFill>
                  <a:srgbClr val="7A81FF"/>
                </a:solidFill>
              </a:rPr>
              <a:t>Measurement operator correspond to different possible answers to a question you can ask about a system</a:t>
            </a:r>
          </a:p>
        </p:txBody>
      </p:sp>
    </p:spTree>
    <p:extLst>
      <p:ext uri="{BB962C8B-B14F-4D97-AF65-F5344CB8AC3E}">
        <p14:creationId xmlns:p14="http://schemas.microsoft.com/office/powerpoint/2010/main" val="5269050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200" y="-106823"/>
            <a:ext cx="10515600" cy="1325563"/>
          </a:xfrm>
        </p:spPr>
        <p:txBody>
          <a:bodyPr>
            <a:normAutofit/>
          </a:bodyPr>
          <a:lstStyle/>
          <a:p>
            <a:pPr algn="ctr"/>
            <a:r>
              <a:rPr lang="en-US" sz="4000" dirty="0">
                <a:solidFill>
                  <a:srgbClr val="73FDD6"/>
                </a:solidFill>
              </a:rPr>
              <a:t>Measurements of quantum systems </a:t>
            </a:r>
          </a:p>
        </p:txBody>
      </p:sp>
      <p:pic>
        <p:nvPicPr>
          <p:cNvPr id="4" name="Picture 3">
            <a:extLst>
              <a:ext uri="{FF2B5EF4-FFF2-40B4-BE49-F238E27FC236}">
                <a16:creationId xmlns:a16="http://schemas.microsoft.com/office/drawing/2014/main" id="{CAED070F-87C4-A041-B2C0-8232A36F8FE8}"/>
              </a:ext>
            </a:extLst>
          </p:cNvPr>
          <p:cNvPicPr>
            <a:picLocks noChangeAspect="1"/>
          </p:cNvPicPr>
          <p:nvPr/>
        </p:nvPicPr>
        <p:blipFill>
          <a:blip r:embed="rId2"/>
          <a:stretch>
            <a:fillRect/>
          </a:stretch>
        </p:blipFill>
        <p:spPr>
          <a:xfrm>
            <a:off x="290453" y="1007801"/>
            <a:ext cx="7598860" cy="2657171"/>
          </a:xfrm>
          <a:prstGeom prst="rect">
            <a:avLst/>
          </a:prstGeom>
          <a:ln w="28575">
            <a:solidFill>
              <a:srgbClr val="7A81FF"/>
            </a:solidFill>
          </a:ln>
        </p:spPr>
      </p:pic>
      <p:pic>
        <p:nvPicPr>
          <p:cNvPr id="6" name="Picture 5">
            <a:extLst>
              <a:ext uri="{FF2B5EF4-FFF2-40B4-BE49-F238E27FC236}">
                <a16:creationId xmlns:a16="http://schemas.microsoft.com/office/drawing/2014/main" id="{6CA2AD6B-B2D1-FE41-85A8-E850018FF6FF}"/>
              </a:ext>
            </a:extLst>
          </p:cNvPr>
          <p:cNvPicPr>
            <a:picLocks noChangeAspect="1"/>
          </p:cNvPicPr>
          <p:nvPr/>
        </p:nvPicPr>
        <p:blipFill>
          <a:blip r:embed="rId3"/>
          <a:stretch>
            <a:fillRect/>
          </a:stretch>
        </p:blipFill>
        <p:spPr>
          <a:xfrm>
            <a:off x="3464248" y="3900947"/>
            <a:ext cx="8427029" cy="2657171"/>
          </a:xfrm>
          <a:prstGeom prst="rect">
            <a:avLst/>
          </a:prstGeom>
          <a:ln w="28575">
            <a:solidFill>
              <a:srgbClr val="FFD579"/>
            </a:solidFill>
          </a:ln>
        </p:spPr>
      </p:pic>
      <p:sp>
        <p:nvSpPr>
          <p:cNvPr id="8" name="TextBox 7">
            <a:extLst>
              <a:ext uri="{FF2B5EF4-FFF2-40B4-BE49-F238E27FC236}">
                <a16:creationId xmlns:a16="http://schemas.microsoft.com/office/drawing/2014/main" id="{8E134CCD-2005-C547-9FE5-24ACA74FE971}"/>
              </a:ext>
            </a:extLst>
          </p:cNvPr>
          <p:cNvSpPr txBox="1"/>
          <p:nvPr/>
        </p:nvSpPr>
        <p:spPr>
          <a:xfrm>
            <a:off x="534547" y="4649870"/>
            <a:ext cx="2492477" cy="1200329"/>
          </a:xfrm>
          <a:prstGeom prst="rect">
            <a:avLst/>
          </a:prstGeom>
          <a:noFill/>
        </p:spPr>
        <p:txBody>
          <a:bodyPr wrap="square" rtlCol="0">
            <a:spAutoFit/>
          </a:bodyPr>
          <a:lstStyle/>
          <a:p>
            <a:pPr algn="ctr"/>
            <a:r>
              <a:rPr lang="en-US" dirty="0">
                <a:solidFill>
                  <a:srgbClr val="FFFD78"/>
                </a:solidFill>
              </a:rPr>
              <a:t>POVMs</a:t>
            </a:r>
          </a:p>
          <a:p>
            <a:pPr algn="ctr"/>
            <a:endParaRPr lang="en-US" dirty="0">
              <a:solidFill>
                <a:srgbClr val="FFFD78"/>
              </a:solidFill>
            </a:endParaRPr>
          </a:p>
          <a:p>
            <a:pPr algn="ctr"/>
            <a:r>
              <a:rPr lang="en-US" dirty="0">
                <a:solidFill>
                  <a:srgbClr val="FFFD78"/>
                </a:solidFill>
              </a:rPr>
              <a:t>‘Positive Operator Value Measurements’ </a:t>
            </a:r>
          </a:p>
        </p:txBody>
      </p:sp>
      <p:sp>
        <p:nvSpPr>
          <p:cNvPr id="3" name="TextBox 2">
            <a:extLst>
              <a:ext uri="{FF2B5EF4-FFF2-40B4-BE49-F238E27FC236}">
                <a16:creationId xmlns:a16="http://schemas.microsoft.com/office/drawing/2014/main" id="{9AD769D4-50EC-7840-9284-26171DA358AD}"/>
              </a:ext>
            </a:extLst>
          </p:cNvPr>
          <p:cNvSpPr txBox="1"/>
          <p:nvPr/>
        </p:nvSpPr>
        <p:spPr>
          <a:xfrm>
            <a:off x="8163977" y="1007801"/>
            <a:ext cx="3616960" cy="2585323"/>
          </a:xfrm>
          <a:prstGeom prst="rect">
            <a:avLst/>
          </a:prstGeom>
          <a:noFill/>
        </p:spPr>
        <p:txBody>
          <a:bodyPr wrap="square" rtlCol="0">
            <a:spAutoFit/>
          </a:bodyPr>
          <a:lstStyle/>
          <a:p>
            <a:r>
              <a:rPr lang="en-US" dirty="0">
                <a:solidFill>
                  <a:srgbClr val="76D6FF"/>
                </a:solidFill>
              </a:rPr>
              <a:t>Measurement operator correspond to different possible answers to a question you can ask about a system</a:t>
            </a:r>
          </a:p>
          <a:p>
            <a:endParaRPr lang="en-US" dirty="0">
              <a:solidFill>
                <a:srgbClr val="76D6FF"/>
              </a:solidFill>
            </a:endParaRPr>
          </a:p>
          <a:p>
            <a:pPr marL="285750" indent="-285750">
              <a:buFont typeface="Arial" panose="020B0604020202020204" pitchFamily="34" charset="0"/>
              <a:buChar char="•"/>
            </a:pPr>
            <a:r>
              <a:rPr lang="en-US" dirty="0">
                <a:solidFill>
                  <a:srgbClr val="76D6FF"/>
                </a:solidFill>
              </a:rPr>
              <a:t>Doesn’t say anything about how measurement is realized</a:t>
            </a:r>
          </a:p>
          <a:p>
            <a:pPr marL="285750" indent="-285750">
              <a:buFont typeface="Arial" panose="020B0604020202020204" pitchFamily="34" charset="0"/>
              <a:buChar char="•"/>
            </a:pPr>
            <a:endParaRPr lang="en-US" dirty="0">
              <a:solidFill>
                <a:srgbClr val="76D6FF"/>
              </a:solidFill>
            </a:endParaRPr>
          </a:p>
          <a:p>
            <a:pPr marL="285750" indent="-285750">
              <a:buFont typeface="Arial" panose="020B0604020202020204" pitchFamily="34" charset="0"/>
              <a:buChar char="•"/>
            </a:pPr>
            <a:r>
              <a:rPr lang="en-US" dirty="0">
                <a:solidFill>
                  <a:srgbClr val="76D6FF"/>
                </a:solidFill>
              </a:rPr>
              <a:t>Doesn’t say anything about post measurement state</a:t>
            </a:r>
          </a:p>
        </p:txBody>
      </p:sp>
      <p:cxnSp>
        <p:nvCxnSpPr>
          <p:cNvPr id="7" name="Straight Connector 6">
            <a:extLst>
              <a:ext uri="{FF2B5EF4-FFF2-40B4-BE49-F238E27FC236}">
                <a16:creationId xmlns:a16="http://schemas.microsoft.com/office/drawing/2014/main" id="{10C12405-C541-0141-BC2A-799F7B773452}"/>
              </a:ext>
            </a:extLst>
          </p:cNvPr>
          <p:cNvCxnSpPr/>
          <p:nvPr/>
        </p:nvCxnSpPr>
        <p:spPr>
          <a:xfrm>
            <a:off x="4196080" y="4917440"/>
            <a:ext cx="274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3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dirty="0">
                <a:solidFill>
                  <a:srgbClr val="73FDD6"/>
                </a:solidFill>
              </a:rPr>
              <a:t>What is information theory? </a:t>
            </a:r>
          </a:p>
        </p:txBody>
      </p:sp>
      <p:sp>
        <p:nvSpPr>
          <p:cNvPr id="3" name="Content Placeholder 2">
            <a:extLst>
              <a:ext uri="{FF2B5EF4-FFF2-40B4-BE49-F238E27FC236}">
                <a16:creationId xmlns:a16="http://schemas.microsoft.com/office/drawing/2014/main" id="{5C607D69-3E5B-D042-B7D6-EB3C80B0827D}"/>
              </a:ext>
            </a:extLst>
          </p:cNvPr>
          <p:cNvSpPr>
            <a:spLocks noGrp="1"/>
          </p:cNvSpPr>
          <p:nvPr>
            <p:ph idx="1"/>
          </p:nvPr>
        </p:nvSpPr>
        <p:spPr/>
        <p:txBody>
          <a:bodyPr>
            <a:normAutofit lnSpcReduction="10000"/>
          </a:bodyPr>
          <a:lstStyle/>
          <a:p>
            <a:pPr marL="0" indent="0">
              <a:buNone/>
            </a:pPr>
            <a:r>
              <a:rPr lang="en-US" sz="2400" i="1" dirty="0"/>
              <a:t>Information is physical </a:t>
            </a:r>
            <a:r>
              <a:rPr lang="en-US" sz="2400" dirty="0"/>
              <a:t>(</a:t>
            </a:r>
            <a:r>
              <a:rPr lang="en-US" sz="2400" dirty="0" err="1"/>
              <a:t>Landauer</a:t>
            </a:r>
            <a:r>
              <a:rPr lang="en-US" sz="2400" dirty="0"/>
              <a:t>)</a:t>
            </a:r>
          </a:p>
          <a:p>
            <a:pPr marL="0" indent="0">
              <a:buNone/>
            </a:pPr>
            <a:endParaRPr lang="en-US" sz="2400" dirty="0"/>
          </a:p>
          <a:p>
            <a:pPr marL="0" indent="0">
              <a:buNone/>
            </a:pPr>
            <a:r>
              <a:rPr lang="en-US" sz="2400" dirty="0"/>
              <a:t>i.e. any real information processing system is necessarily performed by physical systems governed by the laws of physics.</a:t>
            </a:r>
          </a:p>
          <a:p>
            <a:pPr marL="0" indent="0">
              <a:buNone/>
            </a:pPr>
            <a:endParaRPr lang="en-US" sz="2400" dirty="0"/>
          </a:p>
          <a:p>
            <a:pPr marL="0" indent="0">
              <a:buNone/>
            </a:pPr>
            <a:r>
              <a:rPr lang="en-US" sz="2400" dirty="0"/>
              <a:t>Information theory is the study of this connection </a:t>
            </a:r>
          </a:p>
          <a:p>
            <a:pPr marL="0" indent="0">
              <a:buNone/>
            </a:pPr>
            <a:endParaRPr lang="en-US" sz="2400" dirty="0"/>
          </a:p>
          <a:p>
            <a:pPr marL="0" indent="0">
              <a:buNone/>
            </a:pPr>
            <a:r>
              <a:rPr lang="en-US" sz="2400" dirty="0"/>
              <a:t>Valuable to understand the power and limits of computations and communication </a:t>
            </a:r>
          </a:p>
          <a:p>
            <a:pPr marL="0" indent="0">
              <a:buNone/>
            </a:pPr>
            <a:endParaRPr lang="en-US" sz="2400" dirty="0"/>
          </a:p>
          <a:p>
            <a:pPr marL="0" indent="0">
              <a:buNone/>
            </a:pPr>
            <a:r>
              <a:rPr lang="en-US" sz="2400" dirty="0"/>
              <a:t>But ‘information’ also at the core of an (operational) understanding of nature therefore information theory provides a</a:t>
            </a:r>
            <a:r>
              <a:rPr lang="en-US" sz="2400" dirty="0">
                <a:solidFill>
                  <a:srgbClr val="FFD579"/>
                </a:solidFill>
              </a:rPr>
              <a:t> universal </a:t>
            </a:r>
            <a:r>
              <a:rPr lang="en-US" sz="2400" dirty="0"/>
              <a:t>account of nature.</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33580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What is </a:t>
            </a:r>
            <a:r>
              <a:rPr lang="en-US" sz="4000">
                <a:solidFill>
                  <a:srgbClr val="7A81FF"/>
                </a:solidFill>
              </a:rPr>
              <a:t>quantum</a:t>
            </a:r>
            <a:r>
              <a:rPr lang="en-US" sz="4000">
                <a:solidFill>
                  <a:srgbClr val="73FDD6"/>
                </a:solidFill>
              </a:rPr>
              <a:t> information theory? </a:t>
            </a:r>
          </a:p>
        </p:txBody>
      </p:sp>
      <p:sp>
        <p:nvSpPr>
          <p:cNvPr id="3" name="Content Placeholder 2">
            <a:extLst>
              <a:ext uri="{FF2B5EF4-FFF2-40B4-BE49-F238E27FC236}">
                <a16:creationId xmlns:a16="http://schemas.microsoft.com/office/drawing/2014/main" id="{5C607D69-3E5B-D042-B7D6-EB3C80B0827D}"/>
              </a:ext>
            </a:extLst>
          </p:cNvPr>
          <p:cNvSpPr>
            <a:spLocks noGrp="1"/>
          </p:cNvSpPr>
          <p:nvPr>
            <p:ph idx="1"/>
          </p:nvPr>
        </p:nvSpPr>
        <p:spPr/>
        <p:txBody>
          <a:bodyPr>
            <a:normAutofit lnSpcReduction="10000"/>
          </a:bodyPr>
          <a:lstStyle/>
          <a:p>
            <a:pPr marL="0" indent="0">
              <a:buNone/>
            </a:pPr>
            <a:r>
              <a:rPr lang="en-US" sz="2400" i="1" dirty="0"/>
              <a:t>Information is physical </a:t>
            </a:r>
            <a:r>
              <a:rPr lang="en-US" sz="2400" dirty="0"/>
              <a:t>(</a:t>
            </a:r>
            <a:r>
              <a:rPr lang="en-US" sz="2400" dirty="0" err="1"/>
              <a:t>Landauer</a:t>
            </a:r>
            <a:r>
              <a:rPr lang="en-US" sz="2400" dirty="0"/>
              <a:t>)</a:t>
            </a:r>
          </a:p>
          <a:p>
            <a:pPr marL="0" indent="0">
              <a:buNone/>
            </a:pPr>
            <a:endParaRPr lang="en-US" sz="2400" dirty="0"/>
          </a:p>
          <a:p>
            <a:pPr marL="0" indent="0">
              <a:buNone/>
            </a:pPr>
            <a:r>
              <a:rPr lang="en-US" sz="2400" dirty="0"/>
              <a:t>i.e. any real information processing system is necessarily performed by physical systems governed by the laws of physics </a:t>
            </a:r>
            <a:r>
              <a:rPr lang="en-US" sz="2400" dirty="0">
                <a:solidFill>
                  <a:srgbClr val="7A81FF"/>
                </a:solidFill>
              </a:rPr>
              <a:t>(which obey quantum mechanics!)</a:t>
            </a:r>
          </a:p>
          <a:p>
            <a:pPr marL="0" indent="0">
              <a:buNone/>
            </a:pPr>
            <a:endParaRPr lang="en-US" sz="2400" dirty="0"/>
          </a:p>
          <a:p>
            <a:pPr marL="0" indent="0">
              <a:buNone/>
            </a:pPr>
            <a:r>
              <a:rPr lang="en-US" sz="2400" dirty="0"/>
              <a:t>Information theory is the study of this connection </a:t>
            </a:r>
          </a:p>
          <a:p>
            <a:pPr marL="0" indent="0">
              <a:buNone/>
            </a:pPr>
            <a:endParaRPr lang="en-US" sz="2400" dirty="0"/>
          </a:p>
          <a:p>
            <a:pPr marL="0" indent="0">
              <a:buNone/>
            </a:pPr>
            <a:r>
              <a:rPr lang="en-US" sz="2400" dirty="0"/>
              <a:t>Valuable to understand the power and limits of computations and communication </a:t>
            </a:r>
          </a:p>
          <a:p>
            <a:pPr marL="0" indent="0">
              <a:buNone/>
            </a:pPr>
            <a:endParaRPr lang="en-US" sz="2400" dirty="0"/>
          </a:p>
          <a:p>
            <a:pPr marL="0" indent="0">
              <a:buNone/>
            </a:pPr>
            <a:r>
              <a:rPr lang="en-US" sz="2400" dirty="0"/>
              <a:t>But </a:t>
            </a:r>
            <a:r>
              <a:rPr lang="en-US" sz="2400" dirty="0">
                <a:solidFill>
                  <a:srgbClr val="7A81FF"/>
                </a:solidFill>
              </a:rPr>
              <a:t>‘quantum information’ </a:t>
            </a:r>
            <a:r>
              <a:rPr lang="en-US" sz="2400" dirty="0"/>
              <a:t>also at the core of an (operational) understanding of nature therefore information theory provides a </a:t>
            </a:r>
            <a:r>
              <a:rPr lang="en-US" sz="2400" dirty="0">
                <a:solidFill>
                  <a:srgbClr val="FFD579"/>
                </a:solidFill>
              </a:rPr>
              <a:t>universal</a:t>
            </a:r>
            <a:r>
              <a:rPr lang="en-US" sz="2400" dirty="0"/>
              <a:t> account of nature.</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89616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What is quantum information theory? </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normAutofit/>
          </a:bodyPr>
          <a:lstStyle/>
          <a:p>
            <a:pPr marL="0" indent="0">
              <a:buNone/>
            </a:pPr>
            <a:endParaRPr lang="en-US" sz="2400" dirty="0"/>
          </a:p>
          <a:p>
            <a:pPr marL="0" indent="0">
              <a:buNone/>
            </a:pPr>
            <a:r>
              <a:rPr lang="en-US" sz="2400" dirty="0">
                <a:solidFill>
                  <a:srgbClr val="7A81FF"/>
                </a:solidFill>
              </a:rPr>
              <a:t>“Quantum information is the study of the information processing tasks that can be accomplished using quantum mechanical systems.”</a:t>
            </a:r>
          </a:p>
          <a:p>
            <a:pPr marL="0" indent="0">
              <a:buNone/>
            </a:pPr>
            <a:endParaRPr lang="en-US" sz="2400" dirty="0"/>
          </a:p>
          <a:p>
            <a:pPr marL="0" indent="0">
              <a:buNone/>
            </a:pPr>
            <a:r>
              <a:rPr lang="en-US" sz="2400" dirty="0"/>
              <a:t>(Nielson &amp; Chuang – AKA the bible of QIT)</a:t>
            </a:r>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6494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What is quantum information theory? </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normAutofit/>
          </a:bodyPr>
          <a:lstStyle/>
          <a:p>
            <a:pPr marL="0" indent="0">
              <a:buNone/>
            </a:pPr>
            <a:endParaRPr lang="en-US" sz="2400" dirty="0"/>
          </a:p>
          <a:p>
            <a:pPr marL="0" indent="0">
              <a:buNone/>
            </a:pPr>
            <a:r>
              <a:rPr lang="en-US" sz="2400" dirty="0">
                <a:solidFill>
                  <a:srgbClr val="7A81FF"/>
                </a:solidFill>
              </a:rPr>
              <a:t>“Quantum information is the study of the </a:t>
            </a:r>
            <a:r>
              <a:rPr lang="en-US" sz="2400" dirty="0">
                <a:solidFill>
                  <a:srgbClr val="FFD579"/>
                </a:solidFill>
              </a:rPr>
              <a:t>information processing tasks </a:t>
            </a:r>
            <a:r>
              <a:rPr lang="en-US" sz="2400" dirty="0">
                <a:solidFill>
                  <a:srgbClr val="7A81FF"/>
                </a:solidFill>
              </a:rPr>
              <a:t>that can be accomplished using quantum mechanical systems.”</a:t>
            </a:r>
          </a:p>
          <a:p>
            <a:pPr marL="0" indent="0">
              <a:buNone/>
            </a:pPr>
            <a:endParaRPr lang="en-US" sz="2400" dirty="0"/>
          </a:p>
          <a:p>
            <a:pPr marL="0" indent="0">
              <a:buNone/>
            </a:pPr>
            <a:r>
              <a:rPr lang="en-US" sz="2400" dirty="0"/>
              <a:t>(Nielson &amp; Chuang – AKA the bible of QIT)</a:t>
            </a:r>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E1311B8F-A914-9046-B83D-09354409E574}"/>
              </a:ext>
            </a:extLst>
          </p:cNvPr>
          <p:cNvSpPr txBox="1"/>
          <p:nvPr/>
        </p:nvSpPr>
        <p:spPr>
          <a:xfrm>
            <a:off x="7424057" y="3164784"/>
            <a:ext cx="3929743" cy="1200329"/>
          </a:xfrm>
          <a:prstGeom prst="rect">
            <a:avLst/>
          </a:prstGeom>
          <a:noFill/>
          <a:ln>
            <a:noFill/>
          </a:ln>
        </p:spPr>
        <p:txBody>
          <a:bodyPr wrap="square" rtlCol="0">
            <a:spAutoFit/>
          </a:bodyPr>
          <a:lstStyle/>
          <a:p>
            <a:r>
              <a:rPr lang="en-US" dirty="0">
                <a:solidFill>
                  <a:srgbClr val="FFD579"/>
                </a:solidFill>
              </a:rPr>
              <a:t>Information is everything! It’s all we have! (At least within an operational understanding of the universe… and this is a powerful perspective to take) </a:t>
            </a:r>
          </a:p>
        </p:txBody>
      </p:sp>
    </p:spTree>
    <p:extLst>
      <p:ext uri="{BB962C8B-B14F-4D97-AF65-F5344CB8AC3E}">
        <p14:creationId xmlns:p14="http://schemas.microsoft.com/office/powerpoint/2010/main" val="2853796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What is quantum information theory? </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normAutofit/>
          </a:bodyPr>
          <a:lstStyle/>
          <a:p>
            <a:pPr marL="0" indent="0">
              <a:buNone/>
            </a:pPr>
            <a:endParaRPr lang="en-US" sz="2400" dirty="0"/>
          </a:p>
          <a:p>
            <a:pPr marL="0" indent="0">
              <a:buNone/>
            </a:pPr>
            <a:r>
              <a:rPr lang="en-US" sz="2400" dirty="0">
                <a:solidFill>
                  <a:srgbClr val="7A81FF"/>
                </a:solidFill>
              </a:rPr>
              <a:t>“Quantum information is the study of the </a:t>
            </a:r>
            <a:r>
              <a:rPr lang="en-US" sz="2400" dirty="0">
                <a:solidFill>
                  <a:srgbClr val="FFD579"/>
                </a:solidFill>
              </a:rPr>
              <a:t>information processing tasks </a:t>
            </a:r>
            <a:r>
              <a:rPr lang="en-US" sz="2400" dirty="0">
                <a:solidFill>
                  <a:srgbClr val="7A81FF"/>
                </a:solidFill>
              </a:rPr>
              <a:t>that can be accomplished using quantum mechanical systems.”</a:t>
            </a:r>
          </a:p>
          <a:p>
            <a:pPr marL="0" indent="0">
              <a:buNone/>
            </a:pPr>
            <a:endParaRPr lang="en-US" sz="2400" dirty="0"/>
          </a:p>
          <a:p>
            <a:pPr marL="0" indent="0">
              <a:buNone/>
            </a:pPr>
            <a:r>
              <a:rPr lang="en-US" sz="2400" dirty="0"/>
              <a:t>(Nielson &amp; Chuang – AKA the bible of QIT)</a:t>
            </a:r>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E1311B8F-A914-9046-B83D-09354409E574}"/>
              </a:ext>
            </a:extLst>
          </p:cNvPr>
          <p:cNvSpPr txBox="1"/>
          <p:nvPr/>
        </p:nvSpPr>
        <p:spPr>
          <a:xfrm>
            <a:off x="7424057" y="3164784"/>
            <a:ext cx="3929743" cy="1200329"/>
          </a:xfrm>
          <a:prstGeom prst="rect">
            <a:avLst/>
          </a:prstGeom>
          <a:noFill/>
          <a:ln>
            <a:noFill/>
          </a:ln>
        </p:spPr>
        <p:txBody>
          <a:bodyPr wrap="square" rtlCol="0">
            <a:spAutoFit/>
          </a:bodyPr>
          <a:lstStyle/>
          <a:p>
            <a:r>
              <a:rPr lang="en-US" dirty="0">
                <a:solidFill>
                  <a:srgbClr val="FFD579"/>
                </a:solidFill>
              </a:rPr>
              <a:t>Information is everything! It’s all we have! (At least within an operational understanding of the universe… and this is a powerful perspective to take) </a:t>
            </a:r>
          </a:p>
        </p:txBody>
      </p:sp>
      <p:sp>
        <p:nvSpPr>
          <p:cNvPr id="5" name="Rectangle 4">
            <a:extLst>
              <a:ext uri="{FF2B5EF4-FFF2-40B4-BE49-F238E27FC236}">
                <a16:creationId xmlns:a16="http://schemas.microsoft.com/office/drawing/2014/main" id="{0B3EFA1E-FEC5-F849-8B62-DF934EDF2D5D}"/>
              </a:ext>
            </a:extLst>
          </p:cNvPr>
          <p:cNvSpPr/>
          <p:nvPr/>
        </p:nvSpPr>
        <p:spPr>
          <a:xfrm>
            <a:off x="838200" y="4929168"/>
            <a:ext cx="10680290" cy="1015663"/>
          </a:xfrm>
          <a:prstGeom prst="rect">
            <a:avLst/>
          </a:prstGeom>
        </p:spPr>
        <p:txBody>
          <a:bodyPr wrap="square">
            <a:spAutoFit/>
          </a:bodyPr>
          <a:lstStyle/>
          <a:p>
            <a:r>
              <a:rPr lang="en-US" sz="2000" dirty="0"/>
              <a:t>Quantum information theory is an interdisciplinary field that involves quantum mechanics, computer science, information theory, philosophy and cryptography among other fields. Its study is also relevant to disciplines such as cognitive science, psychology and neuroscience.”</a:t>
            </a:r>
          </a:p>
        </p:txBody>
      </p:sp>
      <p:sp>
        <p:nvSpPr>
          <p:cNvPr id="6" name="Rectangle 5">
            <a:extLst>
              <a:ext uri="{FF2B5EF4-FFF2-40B4-BE49-F238E27FC236}">
                <a16:creationId xmlns:a16="http://schemas.microsoft.com/office/drawing/2014/main" id="{A184DA22-6E49-224B-BDCF-A9881C9DE488}"/>
              </a:ext>
            </a:extLst>
          </p:cNvPr>
          <p:cNvSpPr/>
          <p:nvPr/>
        </p:nvSpPr>
        <p:spPr>
          <a:xfrm>
            <a:off x="838200" y="6026353"/>
            <a:ext cx="1316386" cy="369332"/>
          </a:xfrm>
          <a:prstGeom prst="rect">
            <a:avLst/>
          </a:prstGeom>
        </p:spPr>
        <p:txBody>
          <a:bodyPr wrap="none">
            <a:spAutoFit/>
          </a:bodyPr>
          <a:lstStyle/>
          <a:p>
            <a:r>
              <a:rPr lang="en-US" dirty="0"/>
              <a:t>(Wikipedia) </a:t>
            </a:r>
          </a:p>
        </p:txBody>
      </p:sp>
    </p:spTree>
    <p:extLst>
      <p:ext uri="{BB962C8B-B14F-4D97-AF65-F5344CB8AC3E}">
        <p14:creationId xmlns:p14="http://schemas.microsoft.com/office/powerpoint/2010/main" val="207110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What is quantum information theory? </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normAutofit/>
          </a:bodyPr>
          <a:lstStyle/>
          <a:p>
            <a:pPr marL="0" indent="0">
              <a:buNone/>
            </a:pPr>
            <a:endParaRPr lang="en-US" sz="2400" dirty="0"/>
          </a:p>
          <a:p>
            <a:pPr marL="0" indent="0">
              <a:buNone/>
            </a:pPr>
            <a:r>
              <a:rPr lang="en-US" sz="2400" dirty="0">
                <a:solidFill>
                  <a:srgbClr val="7A81FF"/>
                </a:solidFill>
              </a:rPr>
              <a:t>“Quantum information is the study of the </a:t>
            </a:r>
            <a:r>
              <a:rPr lang="en-US" sz="2400" dirty="0">
                <a:solidFill>
                  <a:srgbClr val="FFD579"/>
                </a:solidFill>
              </a:rPr>
              <a:t>information processing tasks </a:t>
            </a:r>
            <a:r>
              <a:rPr lang="en-US" sz="2400" dirty="0">
                <a:solidFill>
                  <a:srgbClr val="7A81FF"/>
                </a:solidFill>
              </a:rPr>
              <a:t>that can be accomplished using quantum mechanical systems.”</a:t>
            </a:r>
          </a:p>
          <a:p>
            <a:pPr marL="0" indent="0">
              <a:buNone/>
            </a:pPr>
            <a:endParaRPr lang="en-US" sz="2400" dirty="0"/>
          </a:p>
          <a:p>
            <a:pPr marL="0" indent="0">
              <a:buNone/>
            </a:pPr>
            <a:r>
              <a:rPr lang="en-US" sz="2400" dirty="0"/>
              <a:t>(Nielson &amp; Chuang – AKA the bible of QIT)</a:t>
            </a:r>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E1311B8F-A914-9046-B83D-09354409E574}"/>
              </a:ext>
            </a:extLst>
          </p:cNvPr>
          <p:cNvSpPr txBox="1"/>
          <p:nvPr/>
        </p:nvSpPr>
        <p:spPr>
          <a:xfrm>
            <a:off x="7424057" y="3164784"/>
            <a:ext cx="3929743" cy="1200329"/>
          </a:xfrm>
          <a:prstGeom prst="rect">
            <a:avLst/>
          </a:prstGeom>
          <a:noFill/>
          <a:ln>
            <a:noFill/>
          </a:ln>
        </p:spPr>
        <p:txBody>
          <a:bodyPr wrap="square" rtlCol="0">
            <a:spAutoFit/>
          </a:bodyPr>
          <a:lstStyle/>
          <a:p>
            <a:r>
              <a:rPr lang="en-US" dirty="0">
                <a:solidFill>
                  <a:srgbClr val="FFD579"/>
                </a:solidFill>
              </a:rPr>
              <a:t>Information is everything! It’s all we have! (At least within an operational understanding of the universe… and this is a powerful perspective to take) </a:t>
            </a:r>
          </a:p>
        </p:txBody>
      </p:sp>
      <p:sp>
        <p:nvSpPr>
          <p:cNvPr id="5" name="Rectangle 4">
            <a:extLst>
              <a:ext uri="{FF2B5EF4-FFF2-40B4-BE49-F238E27FC236}">
                <a16:creationId xmlns:a16="http://schemas.microsoft.com/office/drawing/2014/main" id="{0B3EFA1E-FEC5-F849-8B62-DF934EDF2D5D}"/>
              </a:ext>
            </a:extLst>
          </p:cNvPr>
          <p:cNvSpPr/>
          <p:nvPr/>
        </p:nvSpPr>
        <p:spPr>
          <a:xfrm>
            <a:off x="838200" y="4929168"/>
            <a:ext cx="10680290" cy="1015663"/>
          </a:xfrm>
          <a:prstGeom prst="rect">
            <a:avLst/>
          </a:prstGeom>
        </p:spPr>
        <p:txBody>
          <a:bodyPr wrap="square">
            <a:spAutoFit/>
          </a:bodyPr>
          <a:lstStyle/>
          <a:p>
            <a:r>
              <a:rPr lang="en-US" sz="2000" dirty="0"/>
              <a:t>Quantum information theory is an interdisciplinary field that involves quantum mechanics, computer science, information theory, philosophy and cryptography among other fields. </a:t>
            </a:r>
            <a:r>
              <a:rPr lang="en-US" sz="2000" dirty="0">
                <a:solidFill>
                  <a:srgbClr val="FF0000"/>
                </a:solidFill>
              </a:rPr>
              <a:t>Its study is also relevant to disciplines such as cognitive science, psychology and neuroscience</a:t>
            </a:r>
            <a:r>
              <a:rPr lang="en-US" sz="2000" dirty="0"/>
              <a:t>.”</a:t>
            </a:r>
          </a:p>
        </p:txBody>
      </p:sp>
      <p:sp>
        <p:nvSpPr>
          <p:cNvPr id="6" name="Rectangle 5">
            <a:extLst>
              <a:ext uri="{FF2B5EF4-FFF2-40B4-BE49-F238E27FC236}">
                <a16:creationId xmlns:a16="http://schemas.microsoft.com/office/drawing/2014/main" id="{A184DA22-6E49-224B-BDCF-A9881C9DE488}"/>
              </a:ext>
            </a:extLst>
          </p:cNvPr>
          <p:cNvSpPr/>
          <p:nvPr/>
        </p:nvSpPr>
        <p:spPr>
          <a:xfrm>
            <a:off x="838200" y="6026353"/>
            <a:ext cx="1316386" cy="369332"/>
          </a:xfrm>
          <a:prstGeom prst="rect">
            <a:avLst/>
          </a:prstGeom>
        </p:spPr>
        <p:txBody>
          <a:bodyPr wrap="none">
            <a:spAutoFit/>
          </a:bodyPr>
          <a:lstStyle/>
          <a:p>
            <a:r>
              <a:rPr lang="en-US" dirty="0"/>
              <a:t>(Wikipedia) </a:t>
            </a:r>
          </a:p>
        </p:txBody>
      </p:sp>
    </p:spTree>
    <p:extLst>
      <p:ext uri="{BB962C8B-B14F-4D97-AF65-F5344CB8AC3E}">
        <p14:creationId xmlns:p14="http://schemas.microsoft.com/office/powerpoint/2010/main" val="188440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What is quantum information theory? </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normAutofit/>
          </a:bodyPr>
          <a:lstStyle/>
          <a:p>
            <a:pPr marL="0" indent="0">
              <a:buNone/>
            </a:pPr>
            <a:endParaRPr lang="en-US" sz="2400" dirty="0"/>
          </a:p>
          <a:p>
            <a:pPr marL="0" indent="0">
              <a:buNone/>
            </a:pPr>
            <a:r>
              <a:rPr lang="en-US" sz="2400" dirty="0">
                <a:solidFill>
                  <a:srgbClr val="7A81FF"/>
                </a:solidFill>
              </a:rPr>
              <a:t>“Quantum information is the study of the </a:t>
            </a:r>
            <a:r>
              <a:rPr lang="en-US" sz="2400" dirty="0">
                <a:solidFill>
                  <a:srgbClr val="FFD579"/>
                </a:solidFill>
              </a:rPr>
              <a:t>information processing tasks </a:t>
            </a:r>
            <a:r>
              <a:rPr lang="en-US" sz="2400" dirty="0">
                <a:solidFill>
                  <a:srgbClr val="7A81FF"/>
                </a:solidFill>
              </a:rPr>
              <a:t>that can be accomplished using quantum mechanical systems.”</a:t>
            </a:r>
          </a:p>
          <a:p>
            <a:pPr marL="0" indent="0">
              <a:buNone/>
            </a:pPr>
            <a:endParaRPr lang="en-US" sz="2400" dirty="0"/>
          </a:p>
          <a:p>
            <a:pPr marL="0" indent="0">
              <a:buNone/>
            </a:pPr>
            <a:r>
              <a:rPr lang="en-US" sz="2400" dirty="0"/>
              <a:t>(Nielson &amp; Chuang – AKA the bible of QIT)</a:t>
            </a:r>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E1311B8F-A914-9046-B83D-09354409E574}"/>
              </a:ext>
            </a:extLst>
          </p:cNvPr>
          <p:cNvSpPr txBox="1"/>
          <p:nvPr/>
        </p:nvSpPr>
        <p:spPr>
          <a:xfrm>
            <a:off x="7424057" y="3164784"/>
            <a:ext cx="3929743" cy="1200329"/>
          </a:xfrm>
          <a:prstGeom prst="rect">
            <a:avLst/>
          </a:prstGeom>
          <a:noFill/>
          <a:ln>
            <a:noFill/>
          </a:ln>
        </p:spPr>
        <p:txBody>
          <a:bodyPr wrap="square" rtlCol="0">
            <a:spAutoFit/>
          </a:bodyPr>
          <a:lstStyle/>
          <a:p>
            <a:r>
              <a:rPr lang="en-US" dirty="0">
                <a:solidFill>
                  <a:srgbClr val="FFD579"/>
                </a:solidFill>
              </a:rPr>
              <a:t>Information is everything! It’s all we have! (At least within an operational understanding of the universe… and this is a powerful perspective to take) </a:t>
            </a:r>
          </a:p>
        </p:txBody>
      </p:sp>
      <p:sp>
        <p:nvSpPr>
          <p:cNvPr id="5" name="Rectangle 4">
            <a:extLst>
              <a:ext uri="{FF2B5EF4-FFF2-40B4-BE49-F238E27FC236}">
                <a16:creationId xmlns:a16="http://schemas.microsoft.com/office/drawing/2014/main" id="{0B3EFA1E-FEC5-F849-8B62-DF934EDF2D5D}"/>
              </a:ext>
            </a:extLst>
          </p:cNvPr>
          <p:cNvSpPr/>
          <p:nvPr/>
        </p:nvSpPr>
        <p:spPr>
          <a:xfrm>
            <a:off x="838200" y="4929168"/>
            <a:ext cx="10680290" cy="1015663"/>
          </a:xfrm>
          <a:prstGeom prst="rect">
            <a:avLst/>
          </a:prstGeom>
        </p:spPr>
        <p:txBody>
          <a:bodyPr wrap="square">
            <a:spAutoFit/>
          </a:bodyPr>
          <a:lstStyle/>
          <a:p>
            <a:r>
              <a:rPr lang="en-US" sz="2000" dirty="0"/>
              <a:t>Quantum information theory is an interdisciplinary field that involves quantum mechanics, computer science, information theory, philosophy and cryptography among other fields. Its study is also relevant to disciplines such as cognitive science, psychology and neuroscience.”</a:t>
            </a:r>
          </a:p>
        </p:txBody>
      </p:sp>
      <p:sp>
        <p:nvSpPr>
          <p:cNvPr id="6" name="Rectangle 5">
            <a:extLst>
              <a:ext uri="{FF2B5EF4-FFF2-40B4-BE49-F238E27FC236}">
                <a16:creationId xmlns:a16="http://schemas.microsoft.com/office/drawing/2014/main" id="{A184DA22-6E49-224B-BDCF-A9881C9DE488}"/>
              </a:ext>
            </a:extLst>
          </p:cNvPr>
          <p:cNvSpPr/>
          <p:nvPr/>
        </p:nvSpPr>
        <p:spPr>
          <a:xfrm>
            <a:off x="838200" y="6026353"/>
            <a:ext cx="1316386" cy="369332"/>
          </a:xfrm>
          <a:prstGeom prst="rect">
            <a:avLst/>
          </a:prstGeom>
        </p:spPr>
        <p:txBody>
          <a:bodyPr wrap="none">
            <a:spAutoFit/>
          </a:bodyPr>
          <a:lstStyle/>
          <a:p>
            <a:r>
              <a:rPr lang="en-US" dirty="0"/>
              <a:t>(Wikipedia) </a:t>
            </a:r>
          </a:p>
        </p:txBody>
      </p:sp>
      <p:cxnSp>
        <p:nvCxnSpPr>
          <p:cNvPr id="7" name="Straight Connector 6">
            <a:extLst>
              <a:ext uri="{FF2B5EF4-FFF2-40B4-BE49-F238E27FC236}">
                <a16:creationId xmlns:a16="http://schemas.microsoft.com/office/drawing/2014/main" id="{3B52C83C-71A0-E74D-94D7-6D5B8F1A7ABB}"/>
              </a:ext>
            </a:extLst>
          </p:cNvPr>
          <p:cNvCxnSpPr>
            <a:cxnSpLocks/>
          </p:cNvCxnSpPr>
          <p:nvPr/>
        </p:nvCxnSpPr>
        <p:spPr>
          <a:xfrm>
            <a:off x="9025036" y="5456541"/>
            <a:ext cx="14758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0D5138-1D50-4649-81A7-7AEB015F461C}"/>
              </a:ext>
            </a:extLst>
          </p:cNvPr>
          <p:cNvCxnSpPr>
            <a:cxnSpLocks/>
          </p:cNvCxnSpPr>
          <p:nvPr/>
        </p:nvCxnSpPr>
        <p:spPr>
          <a:xfrm>
            <a:off x="980586" y="5756060"/>
            <a:ext cx="78979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398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Why study quantum information theory? </a:t>
            </a:r>
          </a:p>
        </p:txBody>
      </p:sp>
    </p:spTree>
    <p:extLst>
      <p:ext uri="{BB962C8B-B14F-4D97-AF65-F5344CB8AC3E}">
        <p14:creationId xmlns:p14="http://schemas.microsoft.com/office/powerpoint/2010/main" val="176713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Why study quantum information theory? </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normAutofit lnSpcReduction="10000"/>
          </a:bodyPr>
          <a:lstStyle/>
          <a:p>
            <a:r>
              <a:rPr lang="en-US" dirty="0"/>
              <a:t>Very powerful and general account (can be applied to lots of systems of interest)</a:t>
            </a:r>
          </a:p>
          <a:p>
            <a:endParaRPr lang="en-US" dirty="0"/>
          </a:p>
          <a:p>
            <a:pPr marL="0" indent="0">
              <a:buNone/>
            </a:pPr>
            <a:endParaRPr lang="en-US" dirty="0"/>
          </a:p>
          <a:p>
            <a:pPr marL="0" indent="0">
              <a:buNone/>
            </a:pPr>
            <a:endParaRPr lang="en-US" dirty="0"/>
          </a:p>
          <a:p>
            <a:pPr marL="0" indent="0">
              <a:buNone/>
            </a:pPr>
            <a:r>
              <a:rPr lang="en-US" dirty="0"/>
              <a:t>A two level atom</a:t>
            </a:r>
          </a:p>
          <a:p>
            <a:pPr marL="0" indent="0">
              <a:buNone/>
            </a:pPr>
            <a:r>
              <a:rPr lang="en-US" dirty="0"/>
              <a:t>A spin</a:t>
            </a:r>
          </a:p>
          <a:p>
            <a:pPr marL="0" indent="0">
              <a:buNone/>
            </a:pPr>
            <a:r>
              <a:rPr lang="en-US" dirty="0"/>
              <a:t>H/V polarized                                                                     Qubit</a:t>
            </a:r>
          </a:p>
          <a:p>
            <a:pPr marL="0" indent="0">
              <a:buNone/>
            </a:pPr>
            <a:r>
              <a:rPr lang="en-US" dirty="0"/>
              <a:t>Left or right path </a:t>
            </a:r>
          </a:p>
        </p:txBody>
      </p:sp>
      <p:cxnSp>
        <p:nvCxnSpPr>
          <p:cNvPr id="5" name="Straight Arrow Connector 4">
            <a:extLst>
              <a:ext uri="{FF2B5EF4-FFF2-40B4-BE49-F238E27FC236}">
                <a16:creationId xmlns:a16="http://schemas.microsoft.com/office/drawing/2014/main" id="{E756C482-AC79-8B4F-85D2-DA7D27415034}"/>
              </a:ext>
            </a:extLst>
          </p:cNvPr>
          <p:cNvCxnSpPr/>
          <p:nvPr/>
        </p:nvCxnSpPr>
        <p:spPr>
          <a:xfrm>
            <a:off x="5693227" y="5094515"/>
            <a:ext cx="1687286" cy="0"/>
          </a:xfrm>
          <a:prstGeom prst="straightConnector1">
            <a:avLst/>
          </a:prstGeom>
          <a:ln w="76200">
            <a:solidFill>
              <a:srgbClr val="7A81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46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dirty="0">
                <a:solidFill>
                  <a:srgbClr val="FFD579"/>
                </a:solidFill>
              </a:rPr>
              <a:t>What relevant courses have you studied</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lstStyle/>
          <a:p>
            <a:r>
              <a:rPr lang="en-US" dirty="0"/>
              <a:t>Quantum computing?</a:t>
            </a:r>
          </a:p>
          <a:p>
            <a:endParaRPr lang="en-US" dirty="0"/>
          </a:p>
          <a:p>
            <a:r>
              <a:rPr lang="en-US" dirty="0"/>
              <a:t>Quantum optics?</a:t>
            </a:r>
          </a:p>
          <a:p>
            <a:endParaRPr lang="en-US" dirty="0"/>
          </a:p>
          <a:p>
            <a:r>
              <a:rPr lang="en-US" dirty="0"/>
              <a:t>Intro to quantum technologies overview course?</a:t>
            </a:r>
          </a:p>
          <a:p>
            <a:endParaRPr lang="en-US" dirty="0"/>
          </a:p>
          <a:p>
            <a:endParaRPr lang="en-US" dirty="0"/>
          </a:p>
        </p:txBody>
      </p:sp>
    </p:spTree>
    <p:extLst>
      <p:ext uri="{BB962C8B-B14F-4D97-AF65-F5344CB8AC3E}">
        <p14:creationId xmlns:p14="http://schemas.microsoft.com/office/powerpoint/2010/main" val="3487124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Why study quantum information theory? </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lstStyle/>
          <a:p>
            <a:r>
              <a:rPr lang="en-US" dirty="0"/>
              <a:t>Very powerful and general account (can be applied to lots of systems of interest)</a:t>
            </a:r>
          </a:p>
          <a:p>
            <a:endParaRPr lang="en-US" dirty="0"/>
          </a:p>
          <a:p>
            <a:pPr marL="0" indent="0">
              <a:buNone/>
            </a:pPr>
            <a:r>
              <a:rPr lang="en-US" dirty="0"/>
              <a:t>A bit like the switch from:</a:t>
            </a:r>
          </a:p>
          <a:p>
            <a:pPr marL="0" indent="0">
              <a:buNone/>
            </a:pPr>
            <a:endParaRPr lang="en-US" dirty="0"/>
          </a:p>
          <a:p>
            <a:pPr marL="0" indent="0">
              <a:buNone/>
            </a:pPr>
            <a:r>
              <a:rPr lang="en-US" dirty="0"/>
              <a:t>2 berries + 3 berries = 5 berries </a:t>
            </a:r>
          </a:p>
          <a:p>
            <a:pPr marL="0" indent="0">
              <a:buNone/>
            </a:pPr>
            <a:r>
              <a:rPr lang="en-US" dirty="0"/>
              <a:t>2 dogs + 3 dogs = 5 dogs                                                2 + 3 = 5</a:t>
            </a:r>
          </a:p>
          <a:p>
            <a:pPr marL="0" indent="0">
              <a:buNone/>
            </a:pPr>
            <a:r>
              <a:rPr lang="en-US" dirty="0"/>
              <a:t>2 fire + 3 fires = 5 fires </a:t>
            </a:r>
          </a:p>
          <a:p>
            <a:pPr marL="0" indent="0">
              <a:buNone/>
            </a:pPr>
            <a:endParaRPr lang="en-US" dirty="0"/>
          </a:p>
        </p:txBody>
      </p:sp>
      <p:cxnSp>
        <p:nvCxnSpPr>
          <p:cNvPr id="5" name="Straight Arrow Connector 4">
            <a:extLst>
              <a:ext uri="{FF2B5EF4-FFF2-40B4-BE49-F238E27FC236}">
                <a16:creationId xmlns:a16="http://schemas.microsoft.com/office/drawing/2014/main" id="{E756C482-AC79-8B4F-85D2-DA7D27415034}"/>
              </a:ext>
            </a:extLst>
          </p:cNvPr>
          <p:cNvCxnSpPr/>
          <p:nvPr/>
        </p:nvCxnSpPr>
        <p:spPr>
          <a:xfrm>
            <a:off x="5693227" y="5094515"/>
            <a:ext cx="1687286" cy="0"/>
          </a:xfrm>
          <a:prstGeom prst="straightConnector1">
            <a:avLst/>
          </a:prstGeom>
          <a:ln w="76200">
            <a:solidFill>
              <a:srgbClr val="7A81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6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Why study quantum information theory? </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lstStyle/>
          <a:p>
            <a:r>
              <a:rPr lang="en-US" dirty="0"/>
              <a:t>Very powerful and general account (can be applied to lots of systems of interest)</a:t>
            </a:r>
          </a:p>
          <a:p>
            <a:endParaRPr lang="en-US" dirty="0"/>
          </a:p>
          <a:p>
            <a:r>
              <a:rPr lang="en-US" dirty="0"/>
              <a:t>Gets at the foundations of how the universe behaves </a:t>
            </a:r>
          </a:p>
          <a:p>
            <a:pPr marL="0" indent="0">
              <a:buNone/>
            </a:pPr>
            <a:endParaRPr lang="en-US" dirty="0"/>
          </a:p>
        </p:txBody>
      </p:sp>
    </p:spTree>
    <p:extLst>
      <p:ext uri="{BB962C8B-B14F-4D97-AF65-F5344CB8AC3E}">
        <p14:creationId xmlns:p14="http://schemas.microsoft.com/office/powerpoint/2010/main" val="3408673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Why study quantum information theory? </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lstStyle/>
          <a:p>
            <a:r>
              <a:rPr lang="en-US" dirty="0"/>
              <a:t>Very powerful and general account (can be applied to lots of systems of interest)</a:t>
            </a:r>
          </a:p>
          <a:p>
            <a:endParaRPr lang="en-US" dirty="0"/>
          </a:p>
          <a:p>
            <a:r>
              <a:rPr lang="en-US" dirty="0"/>
              <a:t>Gets at the foundations of how the universe behaves </a:t>
            </a:r>
          </a:p>
          <a:p>
            <a:pPr marL="0" indent="0">
              <a:buNone/>
            </a:pPr>
            <a:endParaRPr lang="en-US" dirty="0"/>
          </a:p>
        </p:txBody>
      </p:sp>
      <p:sp>
        <p:nvSpPr>
          <p:cNvPr id="4" name="TextBox 3">
            <a:extLst>
              <a:ext uri="{FF2B5EF4-FFF2-40B4-BE49-F238E27FC236}">
                <a16:creationId xmlns:a16="http://schemas.microsoft.com/office/drawing/2014/main" id="{CDC43AF6-FF85-4F4B-A7D7-6E42AEC782AA}"/>
              </a:ext>
            </a:extLst>
          </p:cNvPr>
          <p:cNvSpPr txBox="1"/>
          <p:nvPr/>
        </p:nvSpPr>
        <p:spPr>
          <a:xfrm>
            <a:off x="1032387" y="4203290"/>
            <a:ext cx="8244348" cy="1631216"/>
          </a:xfrm>
          <a:prstGeom prst="rect">
            <a:avLst/>
          </a:prstGeom>
          <a:noFill/>
        </p:spPr>
        <p:txBody>
          <a:bodyPr wrap="square" rtlCol="0">
            <a:spAutoFit/>
          </a:bodyPr>
          <a:lstStyle/>
          <a:p>
            <a:r>
              <a:rPr lang="en-US" sz="2000" dirty="0">
                <a:solidFill>
                  <a:srgbClr val="7A81FF"/>
                </a:solidFill>
              </a:rPr>
              <a:t>Provides fundamental limits on how quantum systems can interact…</a:t>
            </a:r>
          </a:p>
          <a:p>
            <a:r>
              <a:rPr lang="en-US" sz="2000" dirty="0">
                <a:solidFill>
                  <a:srgbClr val="7A81FF"/>
                </a:solidFill>
              </a:rPr>
              <a:t> </a:t>
            </a:r>
          </a:p>
          <a:p>
            <a:r>
              <a:rPr lang="en-US" sz="2000" dirty="0">
                <a:solidFill>
                  <a:srgbClr val="7A81FF"/>
                </a:solidFill>
              </a:rPr>
              <a:t>The correlations that exist between them…</a:t>
            </a:r>
          </a:p>
          <a:p>
            <a:endParaRPr lang="en-US" sz="2000" dirty="0">
              <a:solidFill>
                <a:srgbClr val="7A81FF"/>
              </a:solidFill>
            </a:endParaRPr>
          </a:p>
          <a:p>
            <a:r>
              <a:rPr lang="en-US" sz="2000" dirty="0">
                <a:solidFill>
                  <a:srgbClr val="7A81FF"/>
                </a:solidFill>
              </a:rPr>
              <a:t>The information that it’s possible to extract from them…  </a:t>
            </a:r>
          </a:p>
        </p:txBody>
      </p:sp>
    </p:spTree>
    <p:extLst>
      <p:ext uri="{BB962C8B-B14F-4D97-AF65-F5344CB8AC3E}">
        <p14:creationId xmlns:p14="http://schemas.microsoft.com/office/powerpoint/2010/main" val="3789815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Why study quantum information theory? </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lstStyle/>
          <a:p>
            <a:r>
              <a:rPr lang="en-US" dirty="0"/>
              <a:t>Very powerful and general account (can be applied to lots of systems of interest)</a:t>
            </a:r>
          </a:p>
          <a:p>
            <a:endParaRPr lang="en-US" dirty="0"/>
          </a:p>
          <a:p>
            <a:r>
              <a:rPr lang="en-US" dirty="0"/>
              <a:t>Gets at the foundations of how the universe behaves </a:t>
            </a:r>
          </a:p>
          <a:p>
            <a:endParaRPr lang="en-US" dirty="0"/>
          </a:p>
          <a:p>
            <a:r>
              <a:rPr lang="en-US" dirty="0"/>
              <a:t>Can manipulate these rules for our own benefit for new technologies</a:t>
            </a:r>
          </a:p>
        </p:txBody>
      </p:sp>
    </p:spTree>
    <p:extLst>
      <p:ext uri="{BB962C8B-B14F-4D97-AF65-F5344CB8AC3E}">
        <p14:creationId xmlns:p14="http://schemas.microsoft.com/office/powerpoint/2010/main" val="2046774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Why study quantum information theory? </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lstStyle/>
          <a:p>
            <a:r>
              <a:rPr lang="en-US"/>
              <a:t>Very powerful and general account (can be applied to lots of systems of interest)</a:t>
            </a:r>
          </a:p>
          <a:p>
            <a:endParaRPr lang="en-US"/>
          </a:p>
          <a:p>
            <a:r>
              <a:rPr lang="en-US"/>
              <a:t>Gets at the foundations of how the universe behaves </a:t>
            </a:r>
          </a:p>
          <a:p>
            <a:endParaRPr lang="en-US"/>
          </a:p>
          <a:p>
            <a:r>
              <a:rPr lang="en-US"/>
              <a:t>Can manipulate these rules for our own benefit for new technologies</a:t>
            </a:r>
          </a:p>
          <a:p>
            <a:endParaRPr lang="en-US"/>
          </a:p>
          <a:p>
            <a:r>
              <a:rPr lang="en-US"/>
              <a:t>Provides a useful toolkit for analyzing quantum technologies and quantum systems </a:t>
            </a:r>
          </a:p>
        </p:txBody>
      </p:sp>
    </p:spTree>
    <p:extLst>
      <p:ext uri="{BB962C8B-B14F-4D97-AF65-F5344CB8AC3E}">
        <p14:creationId xmlns:p14="http://schemas.microsoft.com/office/powerpoint/2010/main" val="216726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Why study quantum information theory? </a:t>
            </a:r>
          </a:p>
        </p:txBody>
      </p:sp>
      <p:sp>
        <p:nvSpPr>
          <p:cNvPr id="3" name="Content Placeholder 2">
            <a:extLst>
              <a:ext uri="{FF2B5EF4-FFF2-40B4-BE49-F238E27FC236}">
                <a16:creationId xmlns:a16="http://schemas.microsoft.com/office/drawing/2014/main" id="{DD8B09BD-F1C3-5342-B9A9-496AD03C4740}"/>
              </a:ext>
            </a:extLst>
          </p:cNvPr>
          <p:cNvSpPr>
            <a:spLocks noGrp="1"/>
          </p:cNvSpPr>
          <p:nvPr>
            <p:ph idx="1"/>
          </p:nvPr>
        </p:nvSpPr>
        <p:spPr/>
        <p:txBody>
          <a:bodyPr/>
          <a:lstStyle/>
          <a:p>
            <a:r>
              <a:rPr lang="en-US"/>
              <a:t>Very powerful and general account (can be applied to lots of systems of interest)</a:t>
            </a:r>
          </a:p>
          <a:p>
            <a:endParaRPr lang="en-US">
              <a:solidFill>
                <a:srgbClr val="73FDD6"/>
              </a:solidFill>
            </a:endParaRPr>
          </a:p>
          <a:p>
            <a:r>
              <a:rPr lang="en-US">
                <a:solidFill>
                  <a:srgbClr val="7A81FF"/>
                </a:solidFill>
              </a:rPr>
              <a:t>Gets at the foundations of how the universe behaves </a:t>
            </a:r>
          </a:p>
          <a:p>
            <a:endParaRPr lang="en-US"/>
          </a:p>
          <a:p>
            <a:r>
              <a:rPr lang="en-US"/>
              <a:t>Can manipulate these rules for our own benefit for new technologies</a:t>
            </a:r>
          </a:p>
          <a:p>
            <a:endParaRPr lang="en-US">
              <a:solidFill>
                <a:srgbClr val="73FDD6"/>
              </a:solidFill>
            </a:endParaRPr>
          </a:p>
          <a:p>
            <a:r>
              <a:rPr lang="en-US">
                <a:solidFill>
                  <a:srgbClr val="7A81FF"/>
                </a:solidFill>
              </a:rPr>
              <a:t>Provides a useful toolkit for analyzing quantum technologies and quantum systems </a:t>
            </a:r>
          </a:p>
        </p:txBody>
      </p:sp>
    </p:spTree>
    <p:extLst>
      <p:ext uri="{BB962C8B-B14F-4D97-AF65-F5344CB8AC3E}">
        <p14:creationId xmlns:p14="http://schemas.microsoft.com/office/powerpoint/2010/main" val="815002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199" y="-19617"/>
            <a:ext cx="10515600" cy="1325563"/>
          </a:xfrm>
        </p:spPr>
        <p:txBody>
          <a:bodyPr>
            <a:normAutofit/>
          </a:bodyPr>
          <a:lstStyle/>
          <a:p>
            <a:pPr algn="ctr"/>
            <a:r>
              <a:rPr lang="en-US" sz="3600" dirty="0">
                <a:solidFill>
                  <a:srgbClr val="73FDD6"/>
                </a:solidFill>
              </a:rPr>
              <a:t>Overview of course</a:t>
            </a:r>
          </a:p>
        </p:txBody>
      </p:sp>
      <p:sp>
        <p:nvSpPr>
          <p:cNvPr id="3" name="TextBox 2">
            <a:extLst>
              <a:ext uri="{FF2B5EF4-FFF2-40B4-BE49-F238E27FC236}">
                <a16:creationId xmlns:a16="http://schemas.microsoft.com/office/drawing/2014/main" id="{9F20722D-BDCD-5449-8A11-489B76818060}"/>
              </a:ext>
            </a:extLst>
          </p:cNvPr>
          <p:cNvSpPr txBox="1"/>
          <p:nvPr/>
        </p:nvSpPr>
        <p:spPr>
          <a:xfrm>
            <a:off x="648928" y="1091380"/>
            <a:ext cx="10262419" cy="7017306"/>
          </a:xfrm>
          <a:prstGeom prst="rect">
            <a:avLst/>
          </a:prstGeom>
          <a:noFill/>
        </p:spPr>
        <p:txBody>
          <a:bodyPr wrap="square" rtlCol="0">
            <a:spAutoFit/>
          </a:bodyPr>
          <a:lstStyle/>
          <a:p>
            <a:r>
              <a:rPr lang="en-US" dirty="0"/>
              <a:t>Part 1 (approx. half): The Basics (from a more advanced perspective)</a:t>
            </a:r>
          </a:p>
          <a:p>
            <a:endParaRPr lang="en-US" dirty="0"/>
          </a:p>
          <a:p>
            <a:pPr marL="285750" indent="-285750">
              <a:buFont typeface="Arial" panose="020B0604020202020204" pitchFamily="34" charset="0"/>
              <a:buChar char="•"/>
            </a:pPr>
            <a:r>
              <a:rPr lang="en-US" dirty="0"/>
              <a:t>Classical versus Quantum States </a:t>
            </a:r>
          </a:p>
          <a:p>
            <a:pPr marL="285750" indent="-285750">
              <a:buFont typeface="Arial" panose="020B0604020202020204" pitchFamily="34" charset="0"/>
              <a:buChar char="•"/>
            </a:pPr>
            <a:r>
              <a:rPr lang="en-US" dirty="0"/>
              <a:t>Quantum measurements (POVMS)</a:t>
            </a:r>
          </a:p>
          <a:p>
            <a:pPr marL="285750" indent="-285750">
              <a:buFont typeface="Arial" panose="020B0604020202020204" pitchFamily="34" charset="0"/>
              <a:buChar char="•"/>
            </a:pPr>
            <a:r>
              <a:rPr lang="en-US" dirty="0"/>
              <a:t>Quantum channels (Kraus, </a:t>
            </a:r>
            <a:r>
              <a:rPr lang="en-US" dirty="0" err="1"/>
              <a:t>Stinespring</a:t>
            </a:r>
            <a:r>
              <a:rPr lang="en-US" dirty="0"/>
              <a:t> and Choi representations) </a:t>
            </a:r>
          </a:p>
          <a:p>
            <a:endParaRPr lang="en-US" dirty="0"/>
          </a:p>
          <a:p>
            <a:r>
              <a:rPr lang="en-US" dirty="0"/>
              <a:t>Brief fun interlude: The measurement problem </a:t>
            </a:r>
          </a:p>
          <a:p>
            <a:endParaRPr lang="en-US" dirty="0"/>
          </a:p>
          <a:p>
            <a:r>
              <a:rPr lang="en-US" dirty="0"/>
              <a:t>Part 2: ’Ways of getting information out of a quantum state/process’ </a:t>
            </a:r>
          </a:p>
          <a:p>
            <a:endParaRPr lang="en-US" dirty="0"/>
          </a:p>
          <a:p>
            <a:pPr marL="285750" indent="-285750">
              <a:buFont typeface="Arial" panose="020B0604020202020204" pitchFamily="34" charset="0"/>
              <a:buChar char="•"/>
            </a:pPr>
            <a:r>
              <a:rPr lang="en-US" dirty="0"/>
              <a:t>Distinguishing quantum states</a:t>
            </a:r>
          </a:p>
          <a:p>
            <a:pPr marL="285750" indent="-285750">
              <a:buFont typeface="Arial" panose="020B0604020202020204" pitchFamily="34" charset="0"/>
              <a:buChar char="•"/>
            </a:pPr>
            <a:r>
              <a:rPr lang="en-US" dirty="0"/>
              <a:t>Shot noise </a:t>
            </a:r>
          </a:p>
          <a:p>
            <a:pPr marL="285750" indent="-285750">
              <a:buFont typeface="Arial" panose="020B0604020202020204" pitchFamily="34" charset="0"/>
              <a:buChar char="•"/>
            </a:pPr>
            <a:r>
              <a:rPr lang="en-US" dirty="0"/>
              <a:t>State and process tomography</a:t>
            </a:r>
          </a:p>
          <a:p>
            <a:pPr marL="285750" indent="-285750">
              <a:buFont typeface="Arial" panose="020B0604020202020204" pitchFamily="34" charset="0"/>
              <a:buChar char="•"/>
            </a:pPr>
            <a:r>
              <a:rPr lang="en-US" dirty="0"/>
              <a:t>Measures of information </a:t>
            </a:r>
          </a:p>
          <a:p>
            <a:pPr marL="285750" indent="-285750">
              <a:buFontTx/>
              <a:buChar char="-"/>
            </a:pPr>
            <a:endParaRPr lang="en-US" dirty="0"/>
          </a:p>
          <a:p>
            <a:r>
              <a:rPr lang="en-US" dirty="0"/>
              <a:t>Part 3: Entanglement Theory</a:t>
            </a:r>
          </a:p>
          <a:p>
            <a:pPr marL="285750" indent="-285750">
              <a:buFont typeface="Arial" panose="020B0604020202020204" pitchFamily="34" charset="0"/>
              <a:buChar char="•"/>
            </a:pPr>
            <a:r>
              <a:rPr lang="en-US" dirty="0"/>
              <a:t>Resource theory of entanglement</a:t>
            </a:r>
          </a:p>
          <a:p>
            <a:pPr marL="285750" indent="-285750">
              <a:buFont typeface="Arial" panose="020B0604020202020204" pitchFamily="34" charset="0"/>
              <a:buChar char="•"/>
            </a:pPr>
            <a:r>
              <a:rPr lang="en-US" dirty="0"/>
              <a:t>Witnessing/distilling entanglement</a:t>
            </a:r>
          </a:p>
          <a:p>
            <a:pPr marL="285750" indent="-285750">
              <a:buFont typeface="Arial" panose="020B0604020202020204" pitchFamily="34" charset="0"/>
              <a:buChar char="•"/>
            </a:pPr>
            <a:r>
              <a:rPr lang="en-US" dirty="0"/>
              <a:t>The problem of mixed state entanglement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83772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A5A0139-25DE-8C42-8273-6346F108A280}"/>
              </a:ext>
            </a:extLst>
          </p:cNvPr>
          <p:cNvSpPr txBox="1"/>
          <p:nvPr/>
        </p:nvSpPr>
        <p:spPr>
          <a:xfrm>
            <a:off x="716526" y="403584"/>
            <a:ext cx="11024419" cy="3785652"/>
          </a:xfrm>
          <a:prstGeom prst="rect">
            <a:avLst/>
          </a:prstGeom>
          <a:noFill/>
        </p:spPr>
        <p:txBody>
          <a:bodyPr wrap="square" rtlCol="0">
            <a:spAutoFit/>
          </a:bodyPr>
          <a:lstStyle/>
          <a:p>
            <a:r>
              <a:rPr lang="en-US" sz="2400" dirty="0"/>
              <a:t>How will this </a:t>
            </a:r>
            <a:r>
              <a:rPr lang="en-US" sz="2400" dirty="0">
                <a:solidFill>
                  <a:srgbClr val="7A81FF"/>
                </a:solidFill>
              </a:rPr>
              <a:t>Quantum Information </a:t>
            </a:r>
            <a:r>
              <a:rPr lang="en-US" sz="2400" dirty="0"/>
              <a:t>course be different from:</a:t>
            </a:r>
          </a:p>
          <a:p>
            <a:endParaRPr lang="en-US" sz="2400" dirty="0"/>
          </a:p>
          <a:p>
            <a:r>
              <a:rPr lang="en-US" sz="2400" dirty="0"/>
              <a:t>Vincenzo Savona’s ‘</a:t>
            </a:r>
            <a:r>
              <a:rPr lang="en-US" sz="2400" dirty="0">
                <a:solidFill>
                  <a:srgbClr val="76D6FF"/>
                </a:solidFill>
              </a:rPr>
              <a:t>Quantum Information </a:t>
            </a:r>
            <a:r>
              <a:rPr lang="en-US" sz="2400" dirty="0"/>
              <a:t>and Quantum Computing’ course</a:t>
            </a:r>
          </a:p>
          <a:p>
            <a:endParaRPr lang="en-US" sz="2400" dirty="0"/>
          </a:p>
          <a:p>
            <a:r>
              <a:rPr lang="en-US" sz="2400" dirty="0"/>
              <a:t>&amp; Jean-Philippe </a:t>
            </a:r>
            <a:r>
              <a:rPr lang="en-US" sz="2400" dirty="0" err="1"/>
              <a:t>Brantut’s</a:t>
            </a:r>
            <a:r>
              <a:rPr lang="en-US" sz="2400" dirty="0"/>
              <a:t> ‘Quantum Optics and </a:t>
            </a:r>
            <a:r>
              <a:rPr lang="en-US" sz="2400" dirty="0">
                <a:solidFill>
                  <a:srgbClr val="76D6FF"/>
                </a:solidFill>
              </a:rPr>
              <a:t>Quantum Information</a:t>
            </a:r>
            <a:r>
              <a:rPr lang="en-US" sz="2400" dirty="0"/>
              <a:t>’ course? </a:t>
            </a:r>
          </a:p>
          <a:p>
            <a:endParaRPr lang="en-US" sz="2400" dirty="0"/>
          </a:p>
          <a:p>
            <a:pPr marL="457200" indent="-457200">
              <a:buAutoNum type="arabicParenR"/>
            </a:pPr>
            <a:endParaRPr lang="en-US" sz="2400" dirty="0"/>
          </a:p>
          <a:p>
            <a:pPr marL="457200" indent="-457200">
              <a:buAutoNum type="arabicParenR"/>
            </a:pPr>
            <a:endParaRPr lang="en-US" sz="2400" dirty="0"/>
          </a:p>
          <a:p>
            <a:pPr marL="457200" indent="-457200">
              <a:buAutoNum type="arabicParenR"/>
            </a:pPr>
            <a:endParaRPr lang="en-US" sz="2400" dirty="0"/>
          </a:p>
          <a:p>
            <a:pPr marL="457200" indent="-457200">
              <a:buAutoNum type="arabicParenR"/>
            </a:pPr>
            <a:endParaRPr lang="en-US" sz="2400" dirty="0"/>
          </a:p>
        </p:txBody>
      </p:sp>
    </p:spTree>
    <p:extLst>
      <p:ext uri="{BB962C8B-B14F-4D97-AF65-F5344CB8AC3E}">
        <p14:creationId xmlns:p14="http://schemas.microsoft.com/office/powerpoint/2010/main" val="3856522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A5A0139-25DE-8C42-8273-6346F108A280}"/>
              </a:ext>
            </a:extLst>
          </p:cNvPr>
          <p:cNvSpPr txBox="1"/>
          <p:nvPr/>
        </p:nvSpPr>
        <p:spPr>
          <a:xfrm>
            <a:off x="716526" y="403584"/>
            <a:ext cx="11024419" cy="4893647"/>
          </a:xfrm>
          <a:prstGeom prst="rect">
            <a:avLst/>
          </a:prstGeom>
          <a:noFill/>
        </p:spPr>
        <p:txBody>
          <a:bodyPr wrap="square" rtlCol="0">
            <a:spAutoFit/>
          </a:bodyPr>
          <a:lstStyle/>
          <a:p>
            <a:r>
              <a:rPr lang="en-US" sz="2400" dirty="0"/>
              <a:t>How will this </a:t>
            </a:r>
            <a:r>
              <a:rPr lang="en-US" sz="2400" dirty="0">
                <a:solidFill>
                  <a:srgbClr val="7A81FF"/>
                </a:solidFill>
              </a:rPr>
              <a:t>Quantum Information </a:t>
            </a:r>
            <a:r>
              <a:rPr lang="en-US" sz="2400" dirty="0"/>
              <a:t>course be different from:</a:t>
            </a:r>
          </a:p>
          <a:p>
            <a:endParaRPr lang="en-US" sz="2400" dirty="0"/>
          </a:p>
          <a:p>
            <a:r>
              <a:rPr lang="en-US" sz="2400" dirty="0"/>
              <a:t>Vincenzo Savona’s ‘</a:t>
            </a:r>
            <a:r>
              <a:rPr lang="en-US" sz="2400" dirty="0">
                <a:solidFill>
                  <a:srgbClr val="76D6FF"/>
                </a:solidFill>
              </a:rPr>
              <a:t>Quantum Information </a:t>
            </a:r>
            <a:r>
              <a:rPr lang="en-US" sz="2400" dirty="0"/>
              <a:t>and Quantum Computing’ course</a:t>
            </a:r>
          </a:p>
          <a:p>
            <a:endParaRPr lang="en-US" sz="2400" dirty="0"/>
          </a:p>
          <a:p>
            <a:r>
              <a:rPr lang="en-US" sz="2400" dirty="0"/>
              <a:t>&amp; Jean-Philippe </a:t>
            </a:r>
            <a:r>
              <a:rPr lang="en-US" sz="2400" dirty="0" err="1"/>
              <a:t>Brantut’s</a:t>
            </a:r>
            <a:r>
              <a:rPr lang="en-US" sz="2400" dirty="0"/>
              <a:t> ‘Quantum Optics and </a:t>
            </a:r>
            <a:r>
              <a:rPr lang="en-US" sz="2400" dirty="0">
                <a:solidFill>
                  <a:srgbClr val="76D6FF"/>
                </a:solidFill>
              </a:rPr>
              <a:t>Quantum Information</a:t>
            </a:r>
            <a:r>
              <a:rPr lang="en-US" sz="2400" dirty="0"/>
              <a:t>’ course? </a:t>
            </a:r>
          </a:p>
          <a:p>
            <a:endParaRPr lang="en-US" sz="2400" dirty="0"/>
          </a:p>
          <a:p>
            <a:endParaRPr lang="en-US" sz="2400" dirty="0"/>
          </a:p>
          <a:p>
            <a:pPr marL="457200" indent="-457200">
              <a:buFont typeface="Arial" panose="020B0604020202020204" pitchFamily="34" charset="0"/>
              <a:buChar char="•"/>
            </a:pPr>
            <a:r>
              <a:rPr lang="en-US" sz="2400" dirty="0"/>
              <a:t>‘</a:t>
            </a:r>
            <a:r>
              <a:rPr lang="en-US" sz="2400" dirty="0">
                <a:solidFill>
                  <a:srgbClr val="FFFD78"/>
                </a:solidFill>
              </a:rPr>
              <a:t>Advanced pure QI focus</a:t>
            </a:r>
            <a:r>
              <a:rPr lang="en-US" sz="2400" dirty="0"/>
              <a:t>’   (less on quantum computing / open quantum systems)</a:t>
            </a:r>
          </a:p>
          <a:p>
            <a:pPr marL="457200" indent="-457200">
              <a:buFont typeface="Arial" panose="020B0604020202020204" pitchFamily="34" charset="0"/>
              <a:buChar char="•"/>
            </a:pPr>
            <a:endParaRPr lang="en-US" sz="2400" dirty="0"/>
          </a:p>
          <a:p>
            <a:endParaRPr lang="en-US" sz="2400" dirty="0"/>
          </a:p>
          <a:p>
            <a:pPr marL="457200" indent="-457200">
              <a:buAutoNum type="arabicParenR"/>
            </a:pPr>
            <a:endParaRPr lang="en-US" sz="2400" dirty="0"/>
          </a:p>
          <a:p>
            <a:pPr marL="457200" indent="-457200">
              <a:buAutoNum type="arabicParenR"/>
            </a:pPr>
            <a:endParaRPr lang="en-US" sz="2400" dirty="0"/>
          </a:p>
          <a:p>
            <a:pPr marL="457200" indent="-457200">
              <a:buAutoNum type="arabicParenR"/>
            </a:pPr>
            <a:endParaRPr lang="en-US" sz="2400" dirty="0"/>
          </a:p>
        </p:txBody>
      </p:sp>
    </p:spTree>
    <p:extLst>
      <p:ext uri="{BB962C8B-B14F-4D97-AF65-F5344CB8AC3E}">
        <p14:creationId xmlns:p14="http://schemas.microsoft.com/office/powerpoint/2010/main" val="3649481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199" y="-19617"/>
            <a:ext cx="10515600" cy="1325563"/>
          </a:xfrm>
        </p:spPr>
        <p:txBody>
          <a:bodyPr>
            <a:normAutofit/>
          </a:bodyPr>
          <a:lstStyle/>
          <a:p>
            <a:pPr algn="ctr"/>
            <a:r>
              <a:rPr lang="en-US" sz="3600" dirty="0">
                <a:solidFill>
                  <a:srgbClr val="73FDD6"/>
                </a:solidFill>
              </a:rPr>
              <a:t>Overview of course</a:t>
            </a:r>
          </a:p>
        </p:txBody>
      </p:sp>
      <p:sp>
        <p:nvSpPr>
          <p:cNvPr id="3" name="TextBox 2">
            <a:extLst>
              <a:ext uri="{FF2B5EF4-FFF2-40B4-BE49-F238E27FC236}">
                <a16:creationId xmlns:a16="http://schemas.microsoft.com/office/drawing/2014/main" id="{9F20722D-BDCD-5449-8A11-489B76818060}"/>
              </a:ext>
            </a:extLst>
          </p:cNvPr>
          <p:cNvSpPr txBox="1"/>
          <p:nvPr/>
        </p:nvSpPr>
        <p:spPr>
          <a:xfrm>
            <a:off x="648928" y="1091380"/>
            <a:ext cx="10262419" cy="7017306"/>
          </a:xfrm>
          <a:prstGeom prst="rect">
            <a:avLst/>
          </a:prstGeom>
          <a:noFill/>
        </p:spPr>
        <p:txBody>
          <a:bodyPr wrap="square" rtlCol="0">
            <a:spAutoFit/>
          </a:bodyPr>
          <a:lstStyle/>
          <a:p>
            <a:r>
              <a:rPr lang="en-US" dirty="0"/>
              <a:t>Part 1 (approx. half): The Basics (from a more advanced perspective)</a:t>
            </a:r>
          </a:p>
          <a:p>
            <a:endParaRPr lang="en-US" dirty="0"/>
          </a:p>
          <a:p>
            <a:pPr marL="285750" indent="-285750">
              <a:buFont typeface="Arial" panose="020B0604020202020204" pitchFamily="34" charset="0"/>
              <a:buChar char="•"/>
            </a:pPr>
            <a:r>
              <a:rPr lang="en-US" dirty="0"/>
              <a:t>Classical versus Quantum States </a:t>
            </a:r>
          </a:p>
          <a:p>
            <a:pPr marL="285750" indent="-285750">
              <a:buFont typeface="Arial" panose="020B0604020202020204" pitchFamily="34" charset="0"/>
              <a:buChar char="•"/>
            </a:pPr>
            <a:r>
              <a:rPr lang="en-US" dirty="0"/>
              <a:t>Quantum measurements (POVMS)</a:t>
            </a:r>
          </a:p>
          <a:p>
            <a:pPr marL="285750" indent="-285750">
              <a:buFont typeface="Arial" panose="020B0604020202020204" pitchFamily="34" charset="0"/>
              <a:buChar char="•"/>
            </a:pPr>
            <a:r>
              <a:rPr lang="en-US" dirty="0"/>
              <a:t>Quantum channels (Kraus, </a:t>
            </a:r>
            <a:r>
              <a:rPr lang="en-US" dirty="0" err="1">
                <a:solidFill>
                  <a:srgbClr val="FFFD78"/>
                </a:solidFill>
              </a:rPr>
              <a:t>Stinespring</a:t>
            </a:r>
            <a:r>
              <a:rPr lang="en-US" dirty="0">
                <a:solidFill>
                  <a:srgbClr val="FFFD78"/>
                </a:solidFill>
              </a:rPr>
              <a:t> and Choi representations</a:t>
            </a:r>
            <a:r>
              <a:rPr lang="en-US" dirty="0"/>
              <a:t>) </a:t>
            </a:r>
          </a:p>
          <a:p>
            <a:endParaRPr lang="en-US" dirty="0"/>
          </a:p>
          <a:p>
            <a:r>
              <a:rPr lang="en-US" dirty="0">
                <a:solidFill>
                  <a:srgbClr val="FFFD78"/>
                </a:solidFill>
              </a:rPr>
              <a:t>Brief fun interlude: The measurement problem </a:t>
            </a:r>
          </a:p>
          <a:p>
            <a:endParaRPr lang="en-US" dirty="0">
              <a:solidFill>
                <a:srgbClr val="FFFD78"/>
              </a:solidFill>
            </a:endParaRPr>
          </a:p>
          <a:p>
            <a:r>
              <a:rPr lang="en-US" dirty="0"/>
              <a:t>Part 2: ’Ways of getting information out of a quantum state/process’ </a:t>
            </a:r>
          </a:p>
          <a:p>
            <a:endParaRPr lang="en-US" dirty="0"/>
          </a:p>
          <a:p>
            <a:pPr marL="285750" indent="-285750">
              <a:buFont typeface="Arial" panose="020B0604020202020204" pitchFamily="34" charset="0"/>
              <a:buChar char="•"/>
            </a:pPr>
            <a:r>
              <a:rPr lang="en-US" dirty="0">
                <a:solidFill>
                  <a:srgbClr val="FFFD78"/>
                </a:solidFill>
              </a:rPr>
              <a:t>Distinguishing quantum states</a:t>
            </a:r>
          </a:p>
          <a:p>
            <a:pPr marL="285750" indent="-285750">
              <a:buFont typeface="Arial" panose="020B0604020202020204" pitchFamily="34" charset="0"/>
              <a:buChar char="•"/>
            </a:pPr>
            <a:r>
              <a:rPr lang="en-US" dirty="0">
                <a:solidFill>
                  <a:srgbClr val="FFFD78"/>
                </a:solidFill>
              </a:rPr>
              <a:t>Shot noise </a:t>
            </a:r>
          </a:p>
          <a:p>
            <a:pPr marL="285750" indent="-285750">
              <a:buFont typeface="Arial" panose="020B0604020202020204" pitchFamily="34" charset="0"/>
              <a:buChar char="•"/>
            </a:pPr>
            <a:r>
              <a:rPr lang="en-US" dirty="0">
                <a:solidFill>
                  <a:srgbClr val="FFFD78"/>
                </a:solidFill>
              </a:rPr>
              <a:t>State and process tomography</a:t>
            </a:r>
          </a:p>
          <a:p>
            <a:pPr marL="285750" indent="-285750">
              <a:buFont typeface="Arial" panose="020B0604020202020204" pitchFamily="34" charset="0"/>
              <a:buChar char="•"/>
            </a:pPr>
            <a:r>
              <a:rPr lang="en-US" dirty="0"/>
              <a:t>Measures of information </a:t>
            </a:r>
          </a:p>
          <a:p>
            <a:pPr marL="285750" indent="-285750">
              <a:buFontTx/>
              <a:buChar char="-"/>
            </a:pPr>
            <a:endParaRPr lang="en-US" dirty="0"/>
          </a:p>
          <a:p>
            <a:r>
              <a:rPr lang="en-US" dirty="0"/>
              <a:t>Part 3: Entanglement Theory</a:t>
            </a:r>
          </a:p>
          <a:p>
            <a:pPr marL="285750" indent="-285750">
              <a:buFont typeface="Arial" panose="020B0604020202020204" pitchFamily="34" charset="0"/>
              <a:buChar char="•"/>
            </a:pPr>
            <a:r>
              <a:rPr lang="en-US" dirty="0">
                <a:solidFill>
                  <a:srgbClr val="FFFD78"/>
                </a:solidFill>
              </a:rPr>
              <a:t>Resource theory of entanglement</a:t>
            </a:r>
          </a:p>
          <a:p>
            <a:pPr marL="285750" indent="-285750">
              <a:buFont typeface="Arial" panose="020B0604020202020204" pitchFamily="34" charset="0"/>
              <a:buChar char="•"/>
            </a:pPr>
            <a:r>
              <a:rPr lang="en-US" dirty="0">
                <a:solidFill>
                  <a:srgbClr val="FFFD78"/>
                </a:solidFill>
              </a:rPr>
              <a:t>Witnessing/distilling entanglement</a:t>
            </a:r>
          </a:p>
          <a:p>
            <a:pPr marL="285750" indent="-285750">
              <a:buFont typeface="Arial" panose="020B0604020202020204" pitchFamily="34" charset="0"/>
              <a:buChar char="•"/>
            </a:pPr>
            <a:r>
              <a:rPr lang="en-US" dirty="0">
                <a:solidFill>
                  <a:srgbClr val="FFFD78"/>
                </a:solidFill>
              </a:rPr>
              <a:t>The problem of mixed state entanglement</a:t>
            </a:r>
          </a:p>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433E9856-CEE2-644A-9C07-D0DFEFF1433D}"/>
              </a:ext>
            </a:extLst>
          </p:cNvPr>
          <p:cNvSpPr txBox="1"/>
          <p:nvPr/>
        </p:nvSpPr>
        <p:spPr>
          <a:xfrm>
            <a:off x="8863781" y="2330245"/>
            <a:ext cx="2625213" cy="646331"/>
          </a:xfrm>
          <a:prstGeom prst="rect">
            <a:avLst/>
          </a:prstGeom>
          <a:noFill/>
        </p:spPr>
        <p:txBody>
          <a:bodyPr wrap="square" rtlCol="0">
            <a:spAutoFit/>
          </a:bodyPr>
          <a:lstStyle/>
          <a:p>
            <a:pPr algn="ctr"/>
            <a:r>
              <a:rPr lang="en-US" dirty="0">
                <a:solidFill>
                  <a:srgbClr val="FFFD78"/>
                </a:solidFill>
              </a:rPr>
              <a:t>Material not in their courses</a:t>
            </a:r>
          </a:p>
        </p:txBody>
      </p:sp>
    </p:spTree>
    <p:extLst>
      <p:ext uri="{BB962C8B-B14F-4D97-AF65-F5344CB8AC3E}">
        <p14:creationId xmlns:p14="http://schemas.microsoft.com/office/powerpoint/2010/main" val="357083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dirty="0">
                <a:solidFill>
                  <a:srgbClr val="73FDD6"/>
                </a:solidFill>
              </a:rPr>
              <a:t>Why study Quantum Information Theory?</a:t>
            </a:r>
          </a:p>
        </p:txBody>
      </p:sp>
    </p:spTree>
    <p:extLst>
      <p:ext uri="{BB962C8B-B14F-4D97-AF65-F5344CB8AC3E}">
        <p14:creationId xmlns:p14="http://schemas.microsoft.com/office/powerpoint/2010/main" val="2624533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199" y="-19617"/>
            <a:ext cx="10515600" cy="1325563"/>
          </a:xfrm>
        </p:spPr>
        <p:txBody>
          <a:bodyPr>
            <a:normAutofit/>
          </a:bodyPr>
          <a:lstStyle/>
          <a:p>
            <a:pPr algn="ctr"/>
            <a:r>
              <a:rPr lang="en-US" sz="3600" dirty="0">
                <a:solidFill>
                  <a:srgbClr val="73FDD6"/>
                </a:solidFill>
              </a:rPr>
              <a:t>Overview of course</a:t>
            </a:r>
          </a:p>
        </p:txBody>
      </p:sp>
      <p:sp>
        <p:nvSpPr>
          <p:cNvPr id="3" name="TextBox 2">
            <a:extLst>
              <a:ext uri="{FF2B5EF4-FFF2-40B4-BE49-F238E27FC236}">
                <a16:creationId xmlns:a16="http://schemas.microsoft.com/office/drawing/2014/main" id="{9F20722D-BDCD-5449-8A11-489B76818060}"/>
              </a:ext>
            </a:extLst>
          </p:cNvPr>
          <p:cNvSpPr txBox="1"/>
          <p:nvPr/>
        </p:nvSpPr>
        <p:spPr>
          <a:xfrm>
            <a:off x="648928" y="1091380"/>
            <a:ext cx="10262419" cy="7017306"/>
          </a:xfrm>
          <a:prstGeom prst="rect">
            <a:avLst/>
          </a:prstGeom>
          <a:noFill/>
        </p:spPr>
        <p:txBody>
          <a:bodyPr wrap="square" rtlCol="0">
            <a:spAutoFit/>
          </a:bodyPr>
          <a:lstStyle/>
          <a:p>
            <a:r>
              <a:rPr lang="en-US" dirty="0"/>
              <a:t>Part 1 (approx. half): The Basics (from a more advanced perspective)</a:t>
            </a:r>
          </a:p>
          <a:p>
            <a:endParaRPr lang="en-US" dirty="0"/>
          </a:p>
          <a:p>
            <a:pPr marL="285750" indent="-285750">
              <a:buFont typeface="Arial" panose="020B0604020202020204" pitchFamily="34" charset="0"/>
              <a:buChar char="•"/>
            </a:pPr>
            <a:r>
              <a:rPr lang="en-US" dirty="0"/>
              <a:t>Classical versus </a:t>
            </a:r>
            <a:r>
              <a:rPr lang="en-US" dirty="0">
                <a:solidFill>
                  <a:srgbClr val="FFFD78"/>
                </a:solidFill>
              </a:rPr>
              <a:t>Quantum States </a:t>
            </a:r>
          </a:p>
          <a:p>
            <a:pPr marL="285750" indent="-285750">
              <a:buFont typeface="Arial" panose="020B0604020202020204" pitchFamily="34" charset="0"/>
              <a:buChar char="•"/>
            </a:pPr>
            <a:r>
              <a:rPr lang="en-US" dirty="0">
                <a:solidFill>
                  <a:srgbClr val="FFFD78"/>
                </a:solidFill>
              </a:rPr>
              <a:t>Quantum measurements (POVMS)</a:t>
            </a:r>
          </a:p>
          <a:p>
            <a:pPr marL="285750" indent="-285750">
              <a:buFont typeface="Arial" panose="020B0604020202020204" pitchFamily="34" charset="0"/>
              <a:buChar char="•"/>
            </a:pPr>
            <a:r>
              <a:rPr lang="en-US" dirty="0">
                <a:solidFill>
                  <a:srgbClr val="FFFD78"/>
                </a:solidFill>
              </a:rPr>
              <a:t>Quantum channels (Kraus, </a:t>
            </a:r>
            <a:r>
              <a:rPr lang="en-US" dirty="0" err="1"/>
              <a:t>Stinespring</a:t>
            </a:r>
            <a:r>
              <a:rPr lang="en-US" dirty="0"/>
              <a:t> and Choi representations) </a:t>
            </a:r>
          </a:p>
          <a:p>
            <a:endParaRPr lang="en-US" dirty="0"/>
          </a:p>
          <a:p>
            <a:r>
              <a:rPr lang="en-US" dirty="0"/>
              <a:t>Brief fun interlude: The measurement problem </a:t>
            </a:r>
          </a:p>
          <a:p>
            <a:endParaRPr lang="en-US" dirty="0"/>
          </a:p>
          <a:p>
            <a:r>
              <a:rPr lang="en-US" dirty="0"/>
              <a:t>Part 2: ’Ways of getting information out of a quantum state/process’ </a:t>
            </a:r>
          </a:p>
          <a:p>
            <a:endParaRPr lang="en-US" dirty="0"/>
          </a:p>
          <a:p>
            <a:pPr marL="285750" indent="-285750">
              <a:buFont typeface="Arial" panose="020B0604020202020204" pitchFamily="34" charset="0"/>
              <a:buChar char="•"/>
            </a:pPr>
            <a:r>
              <a:rPr lang="en-US" dirty="0"/>
              <a:t>Distinguishing quantum states</a:t>
            </a:r>
          </a:p>
          <a:p>
            <a:pPr marL="285750" indent="-285750">
              <a:buFont typeface="Arial" panose="020B0604020202020204" pitchFamily="34" charset="0"/>
              <a:buChar char="•"/>
            </a:pPr>
            <a:r>
              <a:rPr lang="en-US" dirty="0"/>
              <a:t>Shot noise </a:t>
            </a:r>
          </a:p>
          <a:p>
            <a:pPr marL="285750" indent="-285750">
              <a:buFont typeface="Arial" panose="020B0604020202020204" pitchFamily="34" charset="0"/>
              <a:buChar char="•"/>
            </a:pPr>
            <a:r>
              <a:rPr lang="en-US" dirty="0"/>
              <a:t>State and process tomography</a:t>
            </a:r>
          </a:p>
          <a:p>
            <a:pPr marL="285750" indent="-285750">
              <a:buFont typeface="Arial" panose="020B0604020202020204" pitchFamily="34" charset="0"/>
              <a:buChar char="•"/>
            </a:pPr>
            <a:r>
              <a:rPr lang="en-US" dirty="0">
                <a:solidFill>
                  <a:srgbClr val="FFFD78"/>
                </a:solidFill>
              </a:rPr>
              <a:t>Measures of information </a:t>
            </a:r>
          </a:p>
          <a:p>
            <a:pPr marL="285750" indent="-285750">
              <a:buFontTx/>
              <a:buChar char="-"/>
            </a:pPr>
            <a:endParaRPr lang="en-US" dirty="0"/>
          </a:p>
          <a:p>
            <a:r>
              <a:rPr lang="en-US" dirty="0"/>
              <a:t>Part 3: Entanglement Theory</a:t>
            </a:r>
          </a:p>
          <a:p>
            <a:pPr marL="285750" indent="-285750">
              <a:buFont typeface="Arial" panose="020B0604020202020204" pitchFamily="34" charset="0"/>
              <a:buChar char="•"/>
            </a:pPr>
            <a:r>
              <a:rPr lang="en-US" dirty="0"/>
              <a:t>Resource theory of entanglement</a:t>
            </a:r>
          </a:p>
          <a:p>
            <a:pPr marL="285750" indent="-285750">
              <a:buFont typeface="Arial" panose="020B0604020202020204" pitchFamily="34" charset="0"/>
              <a:buChar char="•"/>
            </a:pPr>
            <a:r>
              <a:rPr lang="en-US" dirty="0"/>
              <a:t>Witnessing/distilling entanglement</a:t>
            </a:r>
          </a:p>
          <a:p>
            <a:pPr marL="285750" indent="-285750">
              <a:buFont typeface="Arial" panose="020B0604020202020204" pitchFamily="34" charset="0"/>
              <a:buChar char="•"/>
            </a:pPr>
            <a:r>
              <a:rPr lang="en-US" dirty="0"/>
              <a:t>The problem of mixed state entanglement</a:t>
            </a:r>
          </a:p>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433E9856-CEE2-644A-9C07-D0DFEFF1433D}"/>
              </a:ext>
            </a:extLst>
          </p:cNvPr>
          <p:cNvSpPr txBox="1"/>
          <p:nvPr/>
        </p:nvSpPr>
        <p:spPr>
          <a:xfrm>
            <a:off x="8863781" y="2330245"/>
            <a:ext cx="2625213" cy="369332"/>
          </a:xfrm>
          <a:prstGeom prst="rect">
            <a:avLst/>
          </a:prstGeom>
          <a:noFill/>
        </p:spPr>
        <p:txBody>
          <a:bodyPr wrap="square" rtlCol="0">
            <a:spAutoFit/>
          </a:bodyPr>
          <a:lstStyle/>
          <a:p>
            <a:pPr algn="ctr"/>
            <a:r>
              <a:rPr lang="en-US" dirty="0">
                <a:solidFill>
                  <a:srgbClr val="FFFD78"/>
                </a:solidFill>
              </a:rPr>
              <a:t>Overlap!</a:t>
            </a:r>
          </a:p>
        </p:txBody>
      </p:sp>
    </p:spTree>
    <p:extLst>
      <p:ext uri="{BB962C8B-B14F-4D97-AF65-F5344CB8AC3E}">
        <p14:creationId xmlns:p14="http://schemas.microsoft.com/office/powerpoint/2010/main" val="3646978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A5A0139-25DE-8C42-8273-6346F108A280}"/>
              </a:ext>
            </a:extLst>
          </p:cNvPr>
          <p:cNvSpPr txBox="1"/>
          <p:nvPr/>
        </p:nvSpPr>
        <p:spPr>
          <a:xfrm>
            <a:off x="716526" y="403584"/>
            <a:ext cx="11024419" cy="5632311"/>
          </a:xfrm>
          <a:prstGeom prst="rect">
            <a:avLst/>
          </a:prstGeom>
          <a:noFill/>
        </p:spPr>
        <p:txBody>
          <a:bodyPr wrap="square" rtlCol="0">
            <a:spAutoFit/>
          </a:bodyPr>
          <a:lstStyle/>
          <a:p>
            <a:r>
              <a:rPr lang="en-US" sz="2400" dirty="0"/>
              <a:t>How will this </a:t>
            </a:r>
            <a:r>
              <a:rPr lang="en-US" sz="2400" dirty="0">
                <a:solidFill>
                  <a:srgbClr val="7A81FF"/>
                </a:solidFill>
              </a:rPr>
              <a:t>Quantum Information </a:t>
            </a:r>
            <a:r>
              <a:rPr lang="en-US" sz="2400" dirty="0"/>
              <a:t>course be different from:</a:t>
            </a:r>
          </a:p>
          <a:p>
            <a:endParaRPr lang="en-US" sz="2400" dirty="0"/>
          </a:p>
          <a:p>
            <a:r>
              <a:rPr lang="en-US" sz="2400" dirty="0"/>
              <a:t>Vincenzo Savona’s ‘</a:t>
            </a:r>
            <a:r>
              <a:rPr lang="en-US" sz="2400" dirty="0">
                <a:solidFill>
                  <a:srgbClr val="76D6FF"/>
                </a:solidFill>
              </a:rPr>
              <a:t>Quantum Information </a:t>
            </a:r>
            <a:r>
              <a:rPr lang="en-US" sz="2400" dirty="0"/>
              <a:t>and Quantum Computing’ course</a:t>
            </a:r>
          </a:p>
          <a:p>
            <a:endParaRPr lang="en-US" sz="2400" dirty="0"/>
          </a:p>
          <a:p>
            <a:r>
              <a:rPr lang="en-US" sz="2400" dirty="0"/>
              <a:t>&amp; Jean-Philippe </a:t>
            </a:r>
            <a:r>
              <a:rPr lang="en-US" sz="2400" dirty="0" err="1"/>
              <a:t>Brantut’s</a:t>
            </a:r>
            <a:r>
              <a:rPr lang="en-US" sz="2400" dirty="0"/>
              <a:t> ‘Quantum Optics and </a:t>
            </a:r>
            <a:r>
              <a:rPr lang="en-US" sz="2400" dirty="0">
                <a:solidFill>
                  <a:srgbClr val="76D6FF"/>
                </a:solidFill>
              </a:rPr>
              <a:t>Quantum Information</a:t>
            </a:r>
            <a:r>
              <a:rPr lang="en-US" sz="2400" dirty="0"/>
              <a:t>’ course? </a:t>
            </a:r>
          </a:p>
          <a:p>
            <a:endParaRPr lang="en-US" sz="2400" dirty="0"/>
          </a:p>
          <a:p>
            <a:endParaRPr lang="en-US" sz="2400" dirty="0"/>
          </a:p>
          <a:p>
            <a:pPr marL="457200" indent="-457200">
              <a:buFont typeface="Arial" panose="020B0604020202020204" pitchFamily="34" charset="0"/>
              <a:buChar char="•"/>
            </a:pPr>
            <a:r>
              <a:rPr lang="en-US" sz="2400" dirty="0"/>
              <a:t>‘Advanced pure QI focus’   (less on quantum computing / open quantum systems)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Basics characterized by an </a:t>
            </a:r>
            <a:r>
              <a:rPr lang="en-US" sz="2400" dirty="0">
                <a:solidFill>
                  <a:srgbClr val="FFFD78"/>
                </a:solidFill>
              </a:rPr>
              <a:t>‘operational’ </a:t>
            </a:r>
            <a:r>
              <a:rPr lang="en-US" sz="2400" dirty="0"/>
              <a:t>perspective </a:t>
            </a:r>
          </a:p>
          <a:p>
            <a:pPr marL="457200" indent="-457200">
              <a:buFont typeface="Arial" panose="020B0604020202020204" pitchFamily="34" charset="0"/>
              <a:buChar char="•"/>
            </a:pPr>
            <a:endParaRPr lang="en-US" sz="2400" dirty="0"/>
          </a:p>
          <a:p>
            <a:pPr marL="457200" indent="-457200">
              <a:buAutoNum type="arabicParenR"/>
            </a:pPr>
            <a:endParaRPr lang="en-US" sz="2400" dirty="0"/>
          </a:p>
          <a:p>
            <a:pPr marL="457200" indent="-457200">
              <a:buAutoNum type="arabicParenR"/>
            </a:pPr>
            <a:endParaRPr lang="en-US" sz="2400" dirty="0"/>
          </a:p>
          <a:p>
            <a:pPr marL="457200" indent="-457200">
              <a:buAutoNum type="arabicParenR"/>
            </a:pPr>
            <a:endParaRPr lang="en-US" sz="2400" dirty="0"/>
          </a:p>
          <a:p>
            <a:pPr marL="457200" indent="-457200">
              <a:buAutoNum type="arabicParenR"/>
            </a:pPr>
            <a:endParaRPr lang="en-US" sz="2400" dirty="0"/>
          </a:p>
        </p:txBody>
      </p:sp>
    </p:spTree>
    <p:extLst>
      <p:ext uri="{BB962C8B-B14F-4D97-AF65-F5344CB8AC3E}">
        <p14:creationId xmlns:p14="http://schemas.microsoft.com/office/powerpoint/2010/main" val="3013855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A5A0139-25DE-8C42-8273-6346F108A280}"/>
              </a:ext>
            </a:extLst>
          </p:cNvPr>
          <p:cNvSpPr txBox="1"/>
          <p:nvPr/>
        </p:nvSpPr>
        <p:spPr>
          <a:xfrm>
            <a:off x="716526" y="403584"/>
            <a:ext cx="11024419" cy="5632311"/>
          </a:xfrm>
          <a:prstGeom prst="rect">
            <a:avLst/>
          </a:prstGeom>
          <a:noFill/>
        </p:spPr>
        <p:txBody>
          <a:bodyPr wrap="square" rtlCol="0">
            <a:spAutoFit/>
          </a:bodyPr>
          <a:lstStyle/>
          <a:p>
            <a:r>
              <a:rPr lang="en-US" sz="2400" dirty="0"/>
              <a:t>How will this </a:t>
            </a:r>
            <a:r>
              <a:rPr lang="en-US" sz="2400" dirty="0">
                <a:solidFill>
                  <a:srgbClr val="7A81FF"/>
                </a:solidFill>
              </a:rPr>
              <a:t>Quantum Information </a:t>
            </a:r>
            <a:r>
              <a:rPr lang="en-US" sz="2400" dirty="0"/>
              <a:t>course be different from:</a:t>
            </a:r>
          </a:p>
          <a:p>
            <a:endParaRPr lang="en-US" sz="2400" dirty="0"/>
          </a:p>
          <a:p>
            <a:r>
              <a:rPr lang="en-US" sz="2400" dirty="0"/>
              <a:t>Vincenzo Savona’s ‘</a:t>
            </a:r>
            <a:r>
              <a:rPr lang="en-US" sz="2400" dirty="0">
                <a:solidFill>
                  <a:srgbClr val="76D6FF"/>
                </a:solidFill>
              </a:rPr>
              <a:t>Quantum Information </a:t>
            </a:r>
            <a:r>
              <a:rPr lang="en-US" sz="2400" dirty="0"/>
              <a:t>and Quantum Computing’ course</a:t>
            </a:r>
          </a:p>
          <a:p>
            <a:endParaRPr lang="en-US" sz="2400" dirty="0"/>
          </a:p>
          <a:p>
            <a:r>
              <a:rPr lang="en-US" sz="2400" dirty="0"/>
              <a:t>&amp; Jean-Philippe </a:t>
            </a:r>
            <a:r>
              <a:rPr lang="en-US" sz="2400" dirty="0" err="1"/>
              <a:t>Brantut’s</a:t>
            </a:r>
            <a:r>
              <a:rPr lang="en-US" sz="2400" dirty="0"/>
              <a:t> ‘Quantum Optics and </a:t>
            </a:r>
            <a:r>
              <a:rPr lang="en-US" sz="2400" dirty="0">
                <a:solidFill>
                  <a:srgbClr val="76D6FF"/>
                </a:solidFill>
              </a:rPr>
              <a:t>Quantum Information</a:t>
            </a:r>
            <a:r>
              <a:rPr lang="en-US" sz="2400" dirty="0"/>
              <a:t>’ course? </a:t>
            </a:r>
          </a:p>
          <a:p>
            <a:endParaRPr lang="en-US" sz="2400" dirty="0"/>
          </a:p>
          <a:p>
            <a:endParaRPr lang="en-US" sz="2400" dirty="0"/>
          </a:p>
          <a:p>
            <a:pPr marL="457200" indent="-457200">
              <a:buFont typeface="Arial" panose="020B0604020202020204" pitchFamily="34" charset="0"/>
              <a:buChar char="•"/>
            </a:pPr>
            <a:r>
              <a:rPr lang="en-US" sz="2400" dirty="0"/>
              <a:t>Advanced pure QI focus’ (less on quantum computing / open quantum systems)</a:t>
            </a:r>
          </a:p>
          <a:p>
            <a:pPr marL="457200" indent="-457200">
              <a:buFont typeface="Arial" panose="020B0604020202020204" pitchFamily="34" charset="0"/>
              <a:buChar char="•"/>
            </a:pPr>
            <a:r>
              <a:rPr lang="en-US" sz="2400" dirty="0"/>
              <a:t>Basics characterized by an ‘operational’ perspective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solidFill>
                  <a:srgbClr val="FFFD78"/>
                </a:solidFill>
              </a:rPr>
              <a:t>More analytics focused </a:t>
            </a:r>
            <a:r>
              <a:rPr lang="en-US" sz="2400" dirty="0"/>
              <a:t>(than e.g. Vincenzo’s)</a:t>
            </a:r>
          </a:p>
          <a:p>
            <a:pPr marL="457200" indent="-457200">
              <a:buAutoNum type="arabicParenR"/>
            </a:pPr>
            <a:endParaRPr lang="en-US" sz="2400" dirty="0"/>
          </a:p>
          <a:p>
            <a:pPr marL="457200" indent="-457200">
              <a:buAutoNum type="arabicParenR"/>
            </a:pPr>
            <a:endParaRPr lang="en-US" sz="2400" dirty="0"/>
          </a:p>
          <a:p>
            <a:pPr marL="457200" indent="-457200">
              <a:buAutoNum type="arabicParenR"/>
            </a:pPr>
            <a:endParaRPr lang="en-US" sz="2400" dirty="0"/>
          </a:p>
          <a:p>
            <a:pPr marL="457200" indent="-457200">
              <a:buAutoNum type="arabicParenR"/>
            </a:pPr>
            <a:endParaRPr lang="en-US" sz="2400" dirty="0"/>
          </a:p>
        </p:txBody>
      </p:sp>
    </p:spTree>
    <p:extLst>
      <p:ext uri="{BB962C8B-B14F-4D97-AF65-F5344CB8AC3E}">
        <p14:creationId xmlns:p14="http://schemas.microsoft.com/office/powerpoint/2010/main" val="531401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A5A0139-25DE-8C42-8273-6346F108A280}"/>
              </a:ext>
            </a:extLst>
          </p:cNvPr>
          <p:cNvSpPr txBox="1"/>
          <p:nvPr/>
        </p:nvSpPr>
        <p:spPr>
          <a:xfrm>
            <a:off x="716526" y="403584"/>
            <a:ext cx="11024419" cy="6001643"/>
          </a:xfrm>
          <a:prstGeom prst="rect">
            <a:avLst/>
          </a:prstGeom>
          <a:noFill/>
        </p:spPr>
        <p:txBody>
          <a:bodyPr wrap="square" rtlCol="0">
            <a:spAutoFit/>
          </a:bodyPr>
          <a:lstStyle/>
          <a:p>
            <a:r>
              <a:rPr lang="en-US" sz="2400" dirty="0"/>
              <a:t>How will this </a:t>
            </a:r>
            <a:r>
              <a:rPr lang="en-US" sz="2400" dirty="0">
                <a:solidFill>
                  <a:srgbClr val="7A81FF"/>
                </a:solidFill>
              </a:rPr>
              <a:t>Quantum Information </a:t>
            </a:r>
            <a:r>
              <a:rPr lang="en-US" sz="2400" dirty="0"/>
              <a:t>course be different from:</a:t>
            </a:r>
          </a:p>
          <a:p>
            <a:endParaRPr lang="en-US" sz="2400" dirty="0"/>
          </a:p>
          <a:p>
            <a:r>
              <a:rPr lang="en-US" sz="2400" dirty="0"/>
              <a:t>Vincenzo Savona’s ‘</a:t>
            </a:r>
            <a:r>
              <a:rPr lang="en-US" sz="2400" dirty="0">
                <a:solidFill>
                  <a:srgbClr val="76D6FF"/>
                </a:solidFill>
              </a:rPr>
              <a:t>Quantum Information </a:t>
            </a:r>
            <a:r>
              <a:rPr lang="en-US" sz="2400" dirty="0"/>
              <a:t>and Quantum Computing’ course</a:t>
            </a:r>
          </a:p>
          <a:p>
            <a:endParaRPr lang="en-US" sz="2400" dirty="0"/>
          </a:p>
          <a:p>
            <a:r>
              <a:rPr lang="en-US" sz="2400" dirty="0"/>
              <a:t>&amp; Jean-Philippe </a:t>
            </a:r>
            <a:r>
              <a:rPr lang="en-US" sz="2400" dirty="0" err="1"/>
              <a:t>Brantut’s</a:t>
            </a:r>
            <a:r>
              <a:rPr lang="en-US" sz="2400" dirty="0"/>
              <a:t> ‘Quantum Optics and </a:t>
            </a:r>
            <a:r>
              <a:rPr lang="en-US" sz="2400" dirty="0">
                <a:solidFill>
                  <a:srgbClr val="76D6FF"/>
                </a:solidFill>
              </a:rPr>
              <a:t>Quantum Information</a:t>
            </a:r>
            <a:r>
              <a:rPr lang="en-US" sz="2400" dirty="0"/>
              <a:t>’ course? </a:t>
            </a:r>
          </a:p>
          <a:p>
            <a:endParaRPr lang="en-US" sz="2400" dirty="0"/>
          </a:p>
          <a:p>
            <a:endParaRPr lang="en-US" sz="2400" dirty="0"/>
          </a:p>
          <a:p>
            <a:pPr marL="457200" indent="-457200">
              <a:buFont typeface="Arial" panose="020B0604020202020204" pitchFamily="34" charset="0"/>
              <a:buChar char="•"/>
            </a:pPr>
            <a:r>
              <a:rPr lang="en-US" sz="2400" dirty="0"/>
              <a:t>Advanced pure QI focus’ (less on quantum computing / open quantum systems)</a:t>
            </a:r>
          </a:p>
          <a:p>
            <a:pPr marL="457200" indent="-457200">
              <a:buFont typeface="Arial" panose="020B0604020202020204" pitchFamily="34" charset="0"/>
              <a:buChar char="•"/>
            </a:pPr>
            <a:r>
              <a:rPr lang="en-US" sz="2400" dirty="0"/>
              <a:t>Basics characterized by an ‘operational’ perspective </a:t>
            </a:r>
          </a:p>
          <a:p>
            <a:pPr marL="457200" indent="-457200">
              <a:buFont typeface="Arial" panose="020B0604020202020204" pitchFamily="34" charset="0"/>
              <a:buChar char="•"/>
            </a:pPr>
            <a:r>
              <a:rPr lang="en-US" sz="2400" dirty="0"/>
              <a:t>More analytics focused (than e.g. Vincenzo’s)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solidFill>
                  <a:srgbClr val="FFFD78"/>
                </a:solidFill>
              </a:rPr>
              <a:t>Foundational/philosophical </a:t>
            </a:r>
            <a:r>
              <a:rPr lang="en-US" sz="2400" dirty="0"/>
              <a:t>angle occasionally</a:t>
            </a:r>
          </a:p>
          <a:p>
            <a:pPr marL="457200" indent="-457200">
              <a:buAutoNum type="arabicParenR"/>
            </a:pPr>
            <a:endParaRPr lang="en-US" sz="2400" dirty="0"/>
          </a:p>
          <a:p>
            <a:pPr marL="457200" indent="-457200">
              <a:buAutoNum type="arabicParenR"/>
            </a:pPr>
            <a:endParaRPr lang="en-US" sz="2400" dirty="0"/>
          </a:p>
          <a:p>
            <a:pPr marL="457200" indent="-457200">
              <a:buAutoNum type="arabicParenR"/>
            </a:pPr>
            <a:endParaRPr lang="en-US" sz="2400" dirty="0"/>
          </a:p>
          <a:p>
            <a:pPr marL="457200" indent="-457200">
              <a:buAutoNum type="arabicParenR"/>
            </a:pPr>
            <a:endParaRPr lang="en-US" sz="2400" dirty="0"/>
          </a:p>
        </p:txBody>
      </p:sp>
    </p:spTree>
    <p:extLst>
      <p:ext uri="{BB962C8B-B14F-4D97-AF65-F5344CB8AC3E}">
        <p14:creationId xmlns:p14="http://schemas.microsoft.com/office/powerpoint/2010/main" val="2829695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199" y="-19617"/>
            <a:ext cx="10515600" cy="1325563"/>
          </a:xfrm>
        </p:spPr>
        <p:txBody>
          <a:bodyPr>
            <a:normAutofit/>
          </a:bodyPr>
          <a:lstStyle/>
          <a:p>
            <a:pPr algn="ctr"/>
            <a:r>
              <a:rPr lang="en-US" sz="3600" dirty="0">
                <a:solidFill>
                  <a:srgbClr val="73FDD6"/>
                </a:solidFill>
              </a:rPr>
              <a:t>Overview of course</a:t>
            </a:r>
          </a:p>
        </p:txBody>
      </p:sp>
      <p:sp>
        <p:nvSpPr>
          <p:cNvPr id="3" name="TextBox 2">
            <a:extLst>
              <a:ext uri="{FF2B5EF4-FFF2-40B4-BE49-F238E27FC236}">
                <a16:creationId xmlns:a16="http://schemas.microsoft.com/office/drawing/2014/main" id="{9F20722D-BDCD-5449-8A11-489B76818060}"/>
              </a:ext>
            </a:extLst>
          </p:cNvPr>
          <p:cNvSpPr txBox="1"/>
          <p:nvPr/>
        </p:nvSpPr>
        <p:spPr>
          <a:xfrm>
            <a:off x="648928" y="1091380"/>
            <a:ext cx="10262419" cy="7017306"/>
          </a:xfrm>
          <a:prstGeom prst="rect">
            <a:avLst/>
          </a:prstGeom>
          <a:noFill/>
        </p:spPr>
        <p:txBody>
          <a:bodyPr wrap="square" rtlCol="0">
            <a:spAutoFit/>
          </a:bodyPr>
          <a:lstStyle/>
          <a:p>
            <a:r>
              <a:rPr lang="en-US" dirty="0"/>
              <a:t>Part 1 (approx. half): The Basics (from a more advanced perspective)</a:t>
            </a:r>
          </a:p>
          <a:p>
            <a:endParaRPr lang="en-US" dirty="0"/>
          </a:p>
          <a:p>
            <a:pPr marL="285750" indent="-285750">
              <a:buFont typeface="Arial" panose="020B0604020202020204" pitchFamily="34" charset="0"/>
              <a:buChar char="•"/>
            </a:pPr>
            <a:r>
              <a:rPr lang="en-US" dirty="0"/>
              <a:t>Classical versus Quantum States </a:t>
            </a:r>
          </a:p>
          <a:p>
            <a:pPr marL="285750" indent="-285750">
              <a:buFont typeface="Arial" panose="020B0604020202020204" pitchFamily="34" charset="0"/>
              <a:buChar char="•"/>
            </a:pPr>
            <a:r>
              <a:rPr lang="en-US" dirty="0"/>
              <a:t>Quantum measurements (POVMS)</a:t>
            </a:r>
          </a:p>
          <a:p>
            <a:pPr marL="285750" indent="-285750">
              <a:buFont typeface="Arial" panose="020B0604020202020204" pitchFamily="34" charset="0"/>
              <a:buChar char="•"/>
            </a:pPr>
            <a:r>
              <a:rPr lang="en-US" dirty="0"/>
              <a:t>Quantum channels (Kraus, </a:t>
            </a:r>
            <a:r>
              <a:rPr lang="en-US" dirty="0" err="1"/>
              <a:t>Stinespring</a:t>
            </a:r>
            <a:r>
              <a:rPr lang="en-US" dirty="0"/>
              <a:t> and Choi representations) </a:t>
            </a:r>
          </a:p>
          <a:p>
            <a:endParaRPr lang="en-US" dirty="0"/>
          </a:p>
          <a:p>
            <a:r>
              <a:rPr lang="en-US" dirty="0">
                <a:solidFill>
                  <a:srgbClr val="7A81FF"/>
                </a:solidFill>
              </a:rPr>
              <a:t>Brief fun interlude: The measurement problem </a:t>
            </a:r>
          </a:p>
          <a:p>
            <a:endParaRPr lang="en-US" dirty="0"/>
          </a:p>
          <a:p>
            <a:r>
              <a:rPr lang="en-US" dirty="0"/>
              <a:t>Part 2: ’Ways of getting information out of a quantum state/process’ </a:t>
            </a:r>
          </a:p>
          <a:p>
            <a:endParaRPr lang="en-US" dirty="0"/>
          </a:p>
          <a:p>
            <a:pPr marL="285750" indent="-285750">
              <a:buFont typeface="Arial" panose="020B0604020202020204" pitchFamily="34" charset="0"/>
              <a:buChar char="•"/>
            </a:pPr>
            <a:r>
              <a:rPr lang="en-US" dirty="0"/>
              <a:t>Distinguishing quantum states</a:t>
            </a:r>
          </a:p>
          <a:p>
            <a:pPr marL="285750" indent="-285750">
              <a:buFont typeface="Arial" panose="020B0604020202020204" pitchFamily="34" charset="0"/>
              <a:buChar char="•"/>
            </a:pPr>
            <a:r>
              <a:rPr lang="en-US" dirty="0"/>
              <a:t>Shot noise </a:t>
            </a:r>
          </a:p>
          <a:p>
            <a:pPr marL="285750" indent="-285750">
              <a:buFont typeface="Arial" panose="020B0604020202020204" pitchFamily="34" charset="0"/>
              <a:buChar char="•"/>
            </a:pPr>
            <a:r>
              <a:rPr lang="en-US" dirty="0"/>
              <a:t>State and process tomography</a:t>
            </a:r>
          </a:p>
          <a:p>
            <a:pPr marL="285750" indent="-285750">
              <a:buFont typeface="Arial" panose="020B0604020202020204" pitchFamily="34" charset="0"/>
              <a:buChar char="•"/>
            </a:pPr>
            <a:r>
              <a:rPr lang="en-US" dirty="0"/>
              <a:t>Measures of information </a:t>
            </a:r>
          </a:p>
          <a:p>
            <a:pPr marL="285750" indent="-285750">
              <a:buFontTx/>
              <a:buChar char="-"/>
            </a:pPr>
            <a:endParaRPr lang="en-US" dirty="0"/>
          </a:p>
          <a:p>
            <a:r>
              <a:rPr lang="en-US" dirty="0"/>
              <a:t>Part 3: Entanglement Theory</a:t>
            </a:r>
          </a:p>
          <a:p>
            <a:pPr marL="285750" indent="-285750">
              <a:buFont typeface="Arial" panose="020B0604020202020204" pitchFamily="34" charset="0"/>
              <a:buChar char="•"/>
            </a:pPr>
            <a:r>
              <a:rPr lang="en-US" dirty="0"/>
              <a:t>Resource theory of entanglement</a:t>
            </a:r>
          </a:p>
          <a:p>
            <a:pPr marL="285750" indent="-285750">
              <a:buFont typeface="Arial" panose="020B0604020202020204" pitchFamily="34" charset="0"/>
              <a:buChar char="•"/>
            </a:pPr>
            <a:r>
              <a:rPr lang="en-US" dirty="0"/>
              <a:t>Witnessing/distilling entanglement</a:t>
            </a:r>
          </a:p>
          <a:p>
            <a:pPr marL="285750" indent="-285750">
              <a:buFont typeface="Arial" panose="020B0604020202020204" pitchFamily="34" charset="0"/>
              <a:buChar char="•"/>
            </a:pPr>
            <a:r>
              <a:rPr lang="en-US" dirty="0"/>
              <a:t>The problem of mixed state entanglement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14210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199" y="-19617"/>
            <a:ext cx="10515600" cy="1325563"/>
          </a:xfrm>
        </p:spPr>
        <p:txBody>
          <a:bodyPr>
            <a:normAutofit/>
          </a:bodyPr>
          <a:lstStyle/>
          <a:p>
            <a:pPr algn="ctr"/>
            <a:r>
              <a:rPr lang="en-US" sz="3600" dirty="0">
                <a:solidFill>
                  <a:srgbClr val="73FDD6"/>
                </a:solidFill>
              </a:rPr>
              <a:t>Logistics</a:t>
            </a:r>
          </a:p>
        </p:txBody>
      </p:sp>
      <p:sp>
        <p:nvSpPr>
          <p:cNvPr id="5" name="TextBox 4">
            <a:extLst>
              <a:ext uri="{FF2B5EF4-FFF2-40B4-BE49-F238E27FC236}">
                <a16:creationId xmlns:a16="http://schemas.microsoft.com/office/drawing/2014/main" id="{EB37D2E0-8A3D-14A1-B7FE-27D559F21D64}"/>
              </a:ext>
            </a:extLst>
          </p:cNvPr>
          <p:cNvSpPr txBox="1"/>
          <p:nvPr/>
        </p:nvSpPr>
        <p:spPr>
          <a:xfrm>
            <a:off x="1177159" y="1639614"/>
            <a:ext cx="9837682" cy="4801314"/>
          </a:xfrm>
          <a:prstGeom prst="rect">
            <a:avLst/>
          </a:prstGeom>
          <a:noFill/>
        </p:spPr>
        <p:txBody>
          <a:bodyPr wrap="square" rtlCol="0">
            <a:spAutoFit/>
          </a:bodyPr>
          <a:lstStyle/>
          <a:p>
            <a:pPr marL="285750" indent="-285750">
              <a:buFont typeface="Arial" panose="020B0604020202020204" pitchFamily="34" charset="0"/>
              <a:buChar char="•"/>
            </a:pPr>
            <a:r>
              <a:rPr lang="en-GB" dirty="0"/>
              <a:t>Will be assessed by assessed problem sheets and an exam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Each week there will be a set of class problems. Sometimes at the end of the problem there will be an assessed problem.</a:t>
            </a:r>
          </a:p>
          <a:p>
            <a:r>
              <a:rPr lang="en-GB" dirty="0"/>
              <a:t>     This will </a:t>
            </a:r>
            <a:r>
              <a:rPr lang="en-GB" i="1" dirty="0"/>
              <a:t>not</a:t>
            </a:r>
            <a:r>
              <a:rPr lang="en-GB" dirty="0"/>
              <a:t> be set straight away but instead is there to give you a head start. </a:t>
            </a:r>
          </a:p>
          <a:p>
            <a:r>
              <a:rPr lang="en-GB" dirty="0"/>
              <a:t>     Rather these problems will be combined into two set problem sheets. </a:t>
            </a:r>
            <a:br>
              <a:rPr lang="en-GB" dirty="0"/>
            </a:br>
            <a:r>
              <a:rPr lang="en-GB" dirty="0"/>
              <a:t>     In both cases you will be give 2 weeks notice to submit them.</a:t>
            </a:r>
            <a:br>
              <a:rPr lang="en-GB" dirty="0"/>
            </a:br>
            <a:r>
              <a:rPr lang="en-GB" dirty="0"/>
              <a:t>     But I highly recommend you make a start on them earlier! While the material is fresh from class. </a:t>
            </a:r>
            <a:br>
              <a:rPr lang="en-GB" dirty="0"/>
            </a:br>
            <a:r>
              <a:rPr lang="en-GB" dirty="0"/>
              <a:t>     (You are also very welcome to work collaboratively on the problems)</a:t>
            </a:r>
            <a:br>
              <a:rPr lang="en-GB" dirty="0"/>
            </a:br>
            <a:br>
              <a:rPr lang="en-GB" dirty="0"/>
            </a:br>
            <a:endParaRPr lang="en-GB" dirty="0"/>
          </a:p>
          <a:p>
            <a:pPr marL="285750" indent="-285750">
              <a:buFont typeface="Arial" panose="020B0604020202020204" pitchFamily="34" charset="0"/>
              <a:buChar char="•"/>
            </a:pPr>
            <a:r>
              <a:rPr lang="en-GB" dirty="0"/>
              <a:t>I will sometimes move the lectures to the problem class slot. (Lectures from last year were recorded so you can watch those if you cannot make the problem class slot). </a:t>
            </a:r>
            <a:br>
              <a:rPr lang="en-GB" dirty="0"/>
            </a:br>
            <a:br>
              <a:rPr lang="en-GB" dirty="0"/>
            </a:br>
            <a:r>
              <a:rPr lang="en-GB" b="1" dirty="0"/>
              <a:t>Any questions?   </a:t>
            </a:r>
            <a:br>
              <a:rPr lang="en-GB" dirty="0"/>
            </a:br>
            <a:br>
              <a:rPr lang="en-GB" dirty="0"/>
            </a:br>
            <a:endParaRPr lang="en-GB" i="1" dirty="0"/>
          </a:p>
        </p:txBody>
      </p:sp>
    </p:spTree>
    <p:extLst>
      <p:ext uri="{BB962C8B-B14F-4D97-AF65-F5344CB8AC3E}">
        <p14:creationId xmlns:p14="http://schemas.microsoft.com/office/powerpoint/2010/main" val="4133621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3600">
                <a:solidFill>
                  <a:srgbClr val="73FDD6"/>
                </a:solidFill>
              </a:rPr>
              <a:t>Operational approach to Quantum Information Theory</a:t>
            </a:r>
          </a:p>
        </p:txBody>
      </p:sp>
      <p:pic>
        <p:nvPicPr>
          <p:cNvPr id="3" name="Picture 2">
            <a:extLst>
              <a:ext uri="{FF2B5EF4-FFF2-40B4-BE49-F238E27FC236}">
                <a16:creationId xmlns:a16="http://schemas.microsoft.com/office/drawing/2014/main" id="{FEEEEA01-82B8-0A42-9C4A-BED2CEE8539D}"/>
              </a:ext>
            </a:extLst>
          </p:cNvPr>
          <p:cNvPicPr>
            <a:picLocks noChangeAspect="1"/>
          </p:cNvPicPr>
          <p:nvPr/>
        </p:nvPicPr>
        <p:blipFill>
          <a:blip r:embed="rId2"/>
          <a:stretch>
            <a:fillRect/>
          </a:stretch>
        </p:blipFill>
        <p:spPr>
          <a:xfrm>
            <a:off x="4591050" y="1950357"/>
            <a:ext cx="3009900" cy="3327400"/>
          </a:xfrm>
          <a:prstGeom prst="rect">
            <a:avLst/>
          </a:prstGeom>
        </p:spPr>
      </p:pic>
      <p:sp>
        <p:nvSpPr>
          <p:cNvPr id="4" name="Rectangle 3">
            <a:extLst>
              <a:ext uri="{FF2B5EF4-FFF2-40B4-BE49-F238E27FC236}">
                <a16:creationId xmlns:a16="http://schemas.microsoft.com/office/drawing/2014/main" id="{2E365011-DB7B-0A45-AA55-3264EFA320B7}"/>
              </a:ext>
            </a:extLst>
          </p:cNvPr>
          <p:cNvSpPr/>
          <p:nvPr/>
        </p:nvSpPr>
        <p:spPr>
          <a:xfrm>
            <a:off x="5202340" y="5537426"/>
            <a:ext cx="2005036" cy="369332"/>
          </a:xfrm>
          <a:prstGeom prst="rect">
            <a:avLst/>
          </a:prstGeom>
        </p:spPr>
        <p:txBody>
          <a:bodyPr wrap="none">
            <a:spAutoFit/>
          </a:bodyPr>
          <a:lstStyle/>
          <a:p>
            <a:r>
              <a:rPr lang="en-US" err="1">
                <a:solidFill>
                  <a:srgbClr val="73FDD6"/>
                </a:solidFill>
              </a:rPr>
              <a:t>à</a:t>
            </a:r>
            <a:r>
              <a:rPr lang="en-US">
                <a:solidFill>
                  <a:srgbClr val="73FDD6"/>
                </a:solidFill>
              </a:rPr>
              <a:t> la David Jennings </a:t>
            </a:r>
            <a:endParaRPr lang="en-US"/>
          </a:p>
        </p:txBody>
      </p:sp>
    </p:spTree>
    <p:extLst>
      <p:ext uri="{BB962C8B-B14F-4D97-AF65-F5344CB8AC3E}">
        <p14:creationId xmlns:p14="http://schemas.microsoft.com/office/powerpoint/2010/main" val="2386277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3600">
                <a:solidFill>
                  <a:srgbClr val="73FDD6"/>
                </a:solidFill>
              </a:rPr>
              <a:t>Operational approach to Quantum Information Theory</a:t>
            </a:r>
          </a:p>
        </p:txBody>
      </p:sp>
      <p:sp>
        <p:nvSpPr>
          <p:cNvPr id="3" name="TextBox 2">
            <a:extLst>
              <a:ext uri="{FF2B5EF4-FFF2-40B4-BE49-F238E27FC236}">
                <a16:creationId xmlns:a16="http://schemas.microsoft.com/office/drawing/2014/main" id="{F8AFDB71-8230-AB4D-855C-4DE92227C2EA}"/>
              </a:ext>
            </a:extLst>
          </p:cNvPr>
          <p:cNvSpPr txBox="1"/>
          <p:nvPr/>
        </p:nvSpPr>
        <p:spPr>
          <a:xfrm>
            <a:off x="2649794" y="3662582"/>
            <a:ext cx="7403691" cy="646331"/>
          </a:xfrm>
          <a:prstGeom prst="rect">
            <a:avLst/>
          </a:prstGeom>
          <a:noFill/>
        </p:spPr>
        <p:txBody>
          <a:bodyPr wrap="square" rtlCol="0">
            <a:spAutoFit/>
          </a:bodyPr>
          <a:lstStyle/>
          <a:p>
            <a:pPr algn="ctr"/>
            <a:r>
              <a:rPr lang="en-US" dirty="0"/>
              <a:t>Ultimately all we have access to is measurement outcomes so let’s formulate our theory of everything based around this principle </a:t>
            </a:r>
          </a:p>
        </p:txBody>
      </p:sp>
      <p:pic>
        <p:nvPicPr>
          <p:cNvPr id="6" name="Picture 5">
            <a:extLst>
              <a:ext uri="{FF2B5EF4-FFF2-40B4-BE49-F238E27FC236}">
                <a16:creationId xmlns:a16="http://schemas.microsoft.com/office/drawing/2014/main" id="{DC705160-92C9-694E-8A94-3440D5E9FA43}"/>
              </a:ext>
            </a:extLst>
          </p:cNvPr>
          <p:cNvPicPr>
            <a:picLocks noChangeAspect="1"/>
          </p:cNvPicPr>
          <p:nvPr/>
        </p:nvPicPr>
        <p:blipFill rotWithShape="1">
          <a:blip r:embed="rId2"/>
          <a:srcRect l="12576" t="19110" r="3628" b="29760"/>
          <a:stretch/>
        </p:blipFill>
        <p:spPr>
          <a:xfrm>
            <a:off x="2944763" y="4562050"/>
            <a:ext cx="6813755" cy="2020529"/>
          </a:xfrm>
          <a:prstGeom prst="rect">
            <a:avLst/>
          </a:prstGeom>
        </p:spPr>
      </p:pic>
    </p:spTree>
    <p:extLst>
      <p:ext uri="{BB962C8B-B14F-4D97-AF65-F5344CB8AC3E}">
        <p14:creationId xmlns:p14="http://schemas.microsoft.com/office/powerpoint/2010/main" val="1893282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3600">
                <a:solidFill>
                  <a:srgbClr val="73FDD6"/>
                </a:solidFill>
              </a:rPr>
              <a:t>Operational approach to Quantum Information Theory</a:t>
            </a:r>
          </a:p>
        </p:txBody>
      </p:sp>
      <p:sp>
        <p:nvSpPr>
          <p:cNvPr id="9" name="TextBox 8">
            <a:extLst>
              <a:ext uri="{FF2B5EF4-FFF2-40B4-BE49-F238E27FC236}">
                <a16:creationId xmlns:a16="http://schemas.microsoft.com/office/drawing/2014/main" id="{996438F8-5F28-2C41-B915-F15B83743305}"/>
              </a:ext>
            </a:extLst>
          </p:cNvPr>
          <p:cNvSpPr txBox="1"/>
          <p:nvPr/>
        </p:nvSpPr>
        <p:spPr>
          <a:xfrm>
            <a:off x="1143000" y="1690688"/>
            <a:ext cx="5758543" cy="646331"/>
          </a:xfrm>
          <a:prstGeom prst="rect">
            <a:avLst/>
          </a:prstGeom>
          <a:noFill/>
        </p:spPr>
        <p:txBody>
          <a:bodyPr wrap="square" rtlCol="0">
            <a:spAutoFit/>
          </a:bodyPr>
          <a:lstStyle/>
          <a:p>
            <a:pPr marL="285750" indent="-285750">
              <a:buFont typeface="Arial" panose="020B0604020202020204" pitchFamily="34" charset="0"/>
              <a:buChar char="•"/>
            </a:pPr>
            <a:r>
              <a:rPr lang="en-US" dirty="0"/>
              <a:t>Formulate concepts through concrete actions a human can do and the empirical statistics observed. </a:t>
            </a:r>
          </a:p>
        </p:txBody>
      </p:sp>
      <p:sp>
        <p:nvSpPr>
          <p:cNvPr id="3" name="TextBox 2">
            <a:extLst>
              <a:ext uri="{FF2B5EF4-FFF2-40B4-BE49-F238E27FC236}">
                <a16:creationId xmlns:a16="http://schemas.microsoft.com/office/drawing/2014/main" id="{F8AFDB71-8230-AB4D-855C-4DE92227C2EA}"/>
              </a:ext>
            </a:extLst>
          </p:cNvPr>
          <p:cNvSpPr txBox="1"/>
          <p:nvPr/>
        </p:nvSpPr>
        <p:spPr>
          <a:xfrm>
            <a:off x="2649794" y="3662582"/>
            <a:ext cx="7403691" cy="646331"/>
          </a:xfrm>
          <a:prstGeom prst="rect">
            <a:avLst/>
          </a:prstGeom>
          <a:noFill/>
        </p:spPr>
        <p:txBody>
          <a:bodyPr wrap="square" rtlCol="0">
            <a:spAutoFit/>
          </a:bodyPr>
          <a:lstStyle/>
          <a:p>
            <a:pPr algn="ctr"/>
            <a:r>
              <a:rPr lang="en-US" dirty="0"/>
              <a:t>Ultimately all we have access to is measurement outcomes so let’s formulate our theory of everything based around this principle </a:t>
            </a:r>
          </a:p>
        </p:txBody>
      </p:sp>
      <p:pic>
        <p:nvPicPr>
          <p:cNvPr id="6" name="Picture 5">
            <a:extLst>
              <a:ext uri="{FF2B5EF4-FFF2-40B4-BE49-F238E27FC236}">
                <a16:creationId xmlns:a16="http://schemas.microsoft.com/office/drawing/2014/main" id="{DC705160-92C9-694E-8A94-3440D5E9FA43}"/>
              </a:ext>
            </a:extLst>
          </p:cNvPr>
          <p:cNvPicPr>
            <a:picLocks noChangeAspect="1"/>
          </p:cNvPicPr>
          <p:nvPr/>
        </p:nvPicPr>
        <p:blipFill rotWithShape="1">
          <a:blip r:embed="rId2"/>
          <a:srcRect l="12576" t="19110" r="3628" b="29760"/>
          <a:stretch/>
        </p:blipFill>
        <p:spPr>
          <a:xfrm>
            <a:off x="2944763" y="4562050"/>
            <a:ext cx="6813755" cy="2020529"/>
          </a:xfrm>
          <a:prstGeom prst="rect">
            <a:avLst/>
          </a:prstGeom>
        </p:spPr>
      </p:pic>
    </p:spTree>
    <p:extLst>
      <p:ext uri="{BB962C8B-B14F-4D97-AF65-F5344CB8AC3E}">
        <p14:creationId xmlns:p14="http://schemas.microsoft.com/office/powerpoint/2010/main" val="2765570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3600">
                <a:solidFill>
                  <a:srgbClr val="73FDD6"/>
                </a:solidFill>
              </a:rPr>
              <a:t>Operational approach to Quantum Information Theory</a:t>
            </a:r>
          </a:p>
        </p:txBody>
      </p:sp>
      <p:sp>
        <p:nvSpPr>
          <p:cNvPr id="9" name="TextBox 8">
            <a:extLst>
              <a:ext uri="{FF2B5EF4-FFF2-40B4-BE49-F238E27FC236}">
                <a16:creationId xmlns:a16="http://schemas.microsoft.com/office/drawing/2014/main" id="{996438F8-5F28-2C41-B915-F15B83743305}"/>
              </a:ext>
            </a:extLst>
          </p:cNvPr>
          <p:cNvSpPr txBox="1"/>
          <p:nvPr/>
        </p:nvSpPr>
        <p:spPr>
          <a:xfrm>
            <a:off x="1143000" y="1690688"/>
            <a:ext cx="5758543" cy="646331"/>
          </a:xfrm>
          <a:prstGeom prst="rect">
            <a:avLst/>
          </a:prstGeom>
          <a:noFill/>
        </p:spPr>
        <p:txBody>
          <a:bodyPr wrap="square" rtlCol="0">
            <a:spAutoFit/>
          </a:bodyPr>
          <a:lstStyle/>
          <a:p>
            <a:pPr marL="285750" indent="-285750">
              <a:buFont typeface="Arial" panose="020B0604020202020204" pitchFamily="34" charset="0"/>
              <a:buChar char="•"/>
            </a:pPr>
            <a:r>
              <a:rPr lang="en-US" dirty="0"/>
              <a:t>Formulate concepts through concrete actions a human can do and the empirical statistics observed. </a:t>
            </a:r>
          </a:p>
        </p:txBody>
      </p:sp>
      <p:sp>
        <p:nvSpPr>
          <p:cNvPr id="3" name="TextBox 2">
            <a:extLst>
              <a:ext uri="{FF2B5EF4-FFF2-40B4-BE49-F238E27FC236}">
                <a16:creationId xmlns:a16="http://schemas.microsoft.com/office/drawing/2014/main" id="{F8AFDB71-8230-AB4D-855C-4DE92227C2EA}"/>
              </a:ext>
            </a:extLst>
          </p:cNvPr>
          <p:cNvSpPr txBox="1"/>
          <p:nvPr/>
        </p:nvSpPr>
        <p:spPr>
          <a:xfrm>
            <a:off x="2649794" y="3662582"/>
            <a:ext cx="7403691" cy="646331"/>
          </a:xfrm>
          <a:prstGeom prst="rect">
            <a:avLst/>
          </a:prstGeom>
          <a:noFill/>
        </p:spPr>
        <p:txBody>
          <a:bodyPr wrap="square" rtlCol="0">
            <a:spAutoFit/>
          </a:bodyPr>
          <a:lstStyle/>
          <a:p>
            <a:pPr algn="ctr"/>
            <a:r>
              <a:rPr lang="en-US" dirty="0"/>
              <a:t>Ultimately all we have access to is measurement outcomes so let’s formulate our theory of everything based around this principle </a:t>
            </a:r>
          </a:p>
        </p:txBody>
      </p:sp>
      <p:pic>
        <p:nvPicPr>
          <p:cNvPr id="6" name="Picture 5">
            <a:extLst>
              <a:ext uri="{FF2B5EF4-FFF2-40B4-BE49-F238E27FC236}">
                <a16:creationId xmlns:a16="http://schemas.microsoft.com/office/drawing/2014/main" id="{DC705160-92C9-694E-8A94-3440D5E9FA43}"/>
              </a:ext>
            </a:extLst>
          </p:cNvPr>
          <p:cNvPicPr>
            <a:picLocks noChangeAspect="1"/>
          </p:cNvPicPr>
          <p:nvPr/>
        </p:nvPicPr>
        <p:blipFill rotWithShape="1">
          <a:blip r:embed="rId2"/>
          <a:srcRect l="12576" t="19110" r="3628" b="29760"/>
          <a:stretch/>
        </p:blipFill>
        <p:spPr>
          <a:xfrm>
            <a:off x="2944763" y="4562050"/>
            <a:ext cx="6813755" cy="2020529"/>
          </a:xfrm>
          <a:prstGeom prst="rect">
            <a:avLst/>
          </a:prstGeom>
        </p:spPr>
      </p:pic>
    </p:spTree>
    <p:extLst>
      <p:ext uri="{BB962C8B-B14F-4D97-AF65-F5344CB8AC3E}">
        <p14:creationId xmlns:p14="http://schemas.microsoft.com/office/powerpoint/2010/main" val="249291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dirty="0">
                <a:solidFill>
                  <a:srgbClr val="73FDD6"/>
                </a:solidFill>
              </a:rPr>
              <a:t>Why study Physics? (rather than, say, Chemistry) </a:t>
            </a:r>
          </a:p>
        </p:txBody>
      </p:sp>
    </p:spTree>
    <p:extLst>
      <p:ext uri="{BB962C8B-B14F-4D97-AF65-F5344CB8AC3E}">
        <p14:creationId xmlns:p14="http://schemas.microsoft.com/office/powerpoint/2010/main" val="2152508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3600">
                <a:solidFill>
                  <a:srgbClr val="73FDD6"/>
                </a:solidFill>
              </a:rPr>
              <a:t>Operational approach to Quantum Information Theory</a:t>
            </a:r>
          </a:p>
        </p:txBody>
      </p:sp>
      <p:sp>
        <p:nvSpPr>
          <p:cNvPr id="9" name="TextBox 8">
            <a:extLst>
              <a:ext uri="{FF2B5EF4-FFF2-40B4-BE49-F238E27FC236}">
                <a16:creationId xmlns:a16="http://schemas.microsoft.com/office/drawing/2014/main" id="{996438F8-5F28-2C41-B915-F15B83743305}"/>
              </a:ext>
            </a:extLst>
          </p:cNvPr>
          <p:cNvSpPr txBox="1"/>
          <p:nvPr/>
        </p:nvSpPr>
        <p:spPr>
          <a:xfrm>
            <a:off x="1143000" y="1690688"/>
            <a:ext cx="575854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Formulate concepts through concrete actions a human can do and the empirical statistics observed.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Probabilities are central to the description.</a:t>
            </a:r>
          </a:p>
          <a:p>
            <a:pPr marL="285750" indent="-28575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F1D4620D-995A-3C4D-85DC-C57C33920D1D}"/>
              </a:ext>
            </a:extLst>
          </p:cNvPr>
          <p:cNvPicPr>
            <a:picLocks noChangeAspect="1"/>
          </p:cNvPicPr>
          <p:nvPr/>
        </p:nvPicPr>
        <p:blipFill rotWithShape="1">
          <a:blip r:embed="rId2"/>
          <a:srcRect l="12576" t="19110" r="3628" b="29760"/>
          <a:stretch/>
        </p:blipFill>
        <p:spPr>
          <a:xfrm>
            <a:off x="2944763" y="4562050"/>
            <a:ext cx="6813755" cy="2020529"/>
          </a:xfrm>
          <a:prstGeom prst="rect">
            <a:avLst/>
          </a:prstGeom>
        </p:spPr>
      </p:pic>
      <p:sp>
        <p:nvSpPr>
          <p:cNvPr id="12" name="TextBox 11">
            <a:extLst>
              <a:ext uri="{FF2B5EF4-FFF2-40B4-BE49-F238E27FC236}">
                <a16:creationId xmlns:a16="http://schemas.microsoft.com/office/drawing/2014/main" id="{4790700A-D02F-064A-BDD2-89772B973925}"/>
              </a:ext>
            </a:extLst>
          </p:cNvPr>
          <p:cNvSpPr txBox="1"/>
          <p:nvPr/>
        </p:nvSpPr>
        <p:spPr>
          <a:xfrm>
            <a:off x="4955458" y="4562050"/>
            <a:ext cx="884903"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P(k)</a:t>
            </a:r>
          </a:p>
        </p:txBody>
      </p:sp>
    </p:spTree>
    <p:extLst>
      <p:ext uri="{BB962C8B-B14F-4D97-AF65-F5344CB8AC3E}">
        <p14:creationId xmlns:p14="http://schemas.microsoft.com/office/powerpoint/2010/main" val="940584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3600">
                <a:solidFill>
                  <a:srgbClr val="73FDD6"/>
                </a:solidFill>
              </a:rPr>
              <a:t>Operational approach to Quantum Information Theory</a:t>
            </a:r>
          </a:p>
        </p:txBody>
      </p:sp>
      <p:sp>
        <p:nvSpPr>
          <p:cNvPr id="9" name="TextBox 8">
            <a:extLst>
              <a:ext uri="{FF2B5EF4-FFF2-40B4-BE49-F238E27FC236}">
                <a16:creationId xmlns:a16="http://schemas.microsoft.com/office/drawing/2014/main" id="{996438F8-5F28-2C41-B915-F15B83743305}"/>
              </a:ext>
            </a:extLst>
          </p:cNvPr>
          <p:cNvSpPr txBox="1"/>
          <p:nvPr/>
        </p:nvSpPr>
        <p:spPr>
          <a:xfrm>
            <a:off x="1143000" y="1690688"/>
            <a:ext cx="575854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Formulate concepts through concrete actions a human can do and the empirical statistics observed.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Probabilities are central to the description.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Start with classical theory of states, operations and measurements on classical systems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65CFFDB9-DB86-AF40-8C4A-3D5AC762159F}"/>
              </a:ext>
            </a:extLst>
          </p:cNvPr>
          <p:cNvSpPr txBox="1"/>
          <p:nvPr/>
        </p:nvSpPr>
        <p:spPr>
          <a:xfrm>
            <a:off x="4955458" y="4377384"/>
            <a:ext cx="884903"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P(k)</a:t>
            </a:r>
          </a:p>
        </p:txBody>
      </p:sp>
      <p:pic>
        <p:nvPicPr>
          <p:cNvPr id="7" name="Picture 6">
            <a:extLst>
              <a:ext uri="{FF2B5EF4-FFF2-40B4-BE49-F238E27FC236}">
                <a16:creationId xmlns:a16="http://schemas.microsoft.com/office/drawing/2014/main" id="{3526F0B4-D000-B845-B747-148E1C560083}"/>
              </a:ext>
            </a:extLst>
          </p:cNvPr>
          <p:cNvPicPr>
            <a:picLocks noChangeAspect="1"/>
          </p:cNvPicPr>
          <p:nvPr/>
        </p:nvPicPr>
        <p:blipFill rotWithShape="1">
          <a:blip r:embed="rId2"/>
          <a:srcRect l="12576" t="19110" r="3628" b="29760"/>
          <a:stretch/>
        </p:blipFill>
        <p:spPr>
          <a:xfrm>
            <a:off x="2944763" y="4562050"/>
            <a:ext cx="6813755" cy="2020529"/>
          </a:xfrm>
          <a:prstGeom prst="rect">
            <a:avLst/>
          </a:prstGeom>
        </p:spPr>
      </p:pic>
      <p:sp>
        <p:nvSpPr>
          <p:cNvPr id="8" name="TextBox 7">
            <a:extLst>
              <a:ext uri="{FF2B5EF4-FFF2-40B4-BE49-F238E27FC236}">
                <a16:creationId xmlns:a16="http://schemas.microsoft.com/office/drawing/2014/main" id="{4776B5C0-486E-0D45-AE02-FC88D765B6EE}"/>
              </a:ext>
            </a:extLst>
          </p:cNvPr>
          <p:cNvSpPr txBox="1"/>
          <p:nvPr/>
        </p:nvSpPr>
        <p:spPr>
          <a:xfrm>
            <a:off x="4955458" y="4562050"/>
            <a:ext cx="884903"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P(k)</a:t>
            </a:r>
          </a:p>
        </p:txBody>
      </p:sp>
    </p:spTree>
    <p:extLst>
      <p:ext uri="{BB962C8B-B14F-4D97-AF65-F5344CB8AC3E}">
        <p14:creationId xmlns:p14="http://schemas.microsoft.com/office/powerpoint/2010/main" val="4109155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3600">
                <a:solidFill>
                  <a:srgbClr val="73FDD6"/>
                </a:solidFill>
              </a:rPr>
              <a:t>Operational approach to Quantum Information Theory</a:t>
            </a:r>
          </a:p>
        </p:txBody>
      </p:sp>
      <p:sp>
        <p:nvSpPr>
          <p:cNvPr id="9" name="TextBox 8">
            <a:extLst>
              <a:ext uri="{FF2B5EF4-FFF2-40B4-BE49-F238E27FC236}">
                <a16:creationId xmlns:a16="http://schemas.microsoft.com/office/drawing/2014/main" id="{996438F8-5F28-2C41-B915-F15B83743305}"/>
              </a:ext>
            </a:extLst>
          </p:cNvPr>
          <p:cNvSpPr txBox="1"/>
          <p:nvPr/>
        </p:nvSpPr>
        <p:spPr>
          <a:xfrm>
            <a:off x="1143000" y="1690688"/>
            <a:ext cx="5758543" cy="3693319"/>
          </a:xfrm>
          <a:prstGeom prst="rect">
            <a:avLst/>
          </a:prstGeom>
          <a:noFill/>
        </p:spPr>
        <p:txBody>
          <a:bodyPr wrap="square" rtlCol="0">
            <a:spAutoFit/>
          </a:bodyPr>
          <a:lstStyle/>
          <a:p>
            <a:pPr marL="285750" indent="-285750">
              <a:buFont typeface="Arial" panose="020B0604020202020204" pitchFamily="34" charset="0"/>
              <a:buChar char="•"/>
            </a:pPr>
            <a:r>
              <a:rPr lang="en-US" dirty="0"/>
              <a:t>Formulate concepts through concrete actions a human can do and the empirical statistics observed.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Probabilities are central to the description.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Start with classical theory of states, operations and measurements on classical systems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Show what changes when we deal with quantum systems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98A66E27-3145-0449-9827-F3E3A8BB57E6}"/>
              </a:ext>
            </a:extLst>
          </p:cNvPr>
          <p:cNvPicPr>
            <a:picLocks noChangeAspect="1"/>
          </p:cNvPicPr>
          <p:nvPr/>
        </p:nvPicPr>
        <p:blipFill rotWithShape="1">
          <a:blip r:embed="rId2"/>
          <a:srcRect l="12576" t="19110" r="3628" b="29760"/>
          <a:stretch/>
        </p:blipFill>
        <p:spPr>
          <a:xfrm>
            <a:off x="2944763" y="4562050"/>
            <a:ext cx="6813755" cy="2020529"/>
          </a:xfrm>
          <a:prstGeom prst="rect">
            <a:avLst/>
          </a:prstGeom>
        </p:spPr>
      </p:pic>
      <p:sp>
        <p:nvSpPr>
          <p:cNvPr id="3" name="TextBox 2">
            <a:extLst>
              <a:ext uri="{FF2B5EF4-FFF2-40B4-BE49-F238E27FC236}">
                <a16:creationId xmlns:a16="http://schemas.microsoft.com/office/drawing/2014/main" id="{65CFFDB9-DB86-AF40-8C4A-3D5AC762159F}"/>
              </a:ext>
            </a:extLst>
          </p:cNvPr>
          <p:cNvSpPr txBox="1"/>
          <p:nvPr/>
        </p:nvSpPr>
        <p:spPr>
          <a:xfrm>
            <a:off x="4955458" y="4562050"/>
            <a:ext cx="884903"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P(k)</a:t>
            </a:r>
          </a:p>
        </p:txBody>
      </p:sp>
    </p:spTree>
    <p:extLst>
      <p:ext uri="{BB962C8B-B14F-4D97-AF65-F5344CB8AC3E}">
        <p14:creationId xmlns:p14="http://schemas.microsoft.com/office/powerpoint/2010/main" val="1552122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3600">
                <a:solidFill>
                  <a:srgbClr val="73FDD6"/>
                </a:solidFill>
              </a:rPr>
              <a:t>Operational approach to Quantum Information Theory</a:t>
            </a:r>
          </a:p>
        </p:txBody>
      </p:sp>
      <p:sp>
        <p:nvSpPr>
          <p:cNvPr id="9" name="TextBox 8">
            <a:extLst>
              <a:ext uri="{FF2B5EF4-FFF2-40B4-BE49-F238E27FC236}">
                <a16:creationId xmlns:a16="http://schemas.microsoft.com/office/drawing/2014/main" id="{996438F8-5F28-2C41-B915-F15B83743305}"/>
              </a:ext>
            </a:extLst>
          </p:cNvPr>
          <p:cNvSpPr txBox="1"/>
          <p:nvPr/>
        </p:nvSpPr>
        <p:spPr>
          <a:xfrm>
            <a:off x="1143000" y="1690688"/>
            <a:ext cx="5758543" cy="3416320"/>
          </a:xfrm>
          <a:prstGeom prst="rect">
            <a:avLst/>
          </a:prstGeom>
          <a:noFill/>
        </p:spPr>
        <p:txBody>
          <a:bodyPr wrap="square" rtlCol="0">
            <a:spAutoFit/>
          </a:bodyPr>
          <a:lstStyle/>
          <a:p>
            <a:pPr marL="285750" indent="-285750">
              <a:buFont typeface="Arial" panose="020B0604020202020204" pitchFamily="34" charset="0"/>
              <a:buChar char="•"/>
            </a:pPr>
            <a:r>
              <a:rPr lang="en-US" dirty="0"/>
              <a:t>Formulate concepts through concrete actions a human can do and the empirical statistics observed.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Probabilities are central to the description.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Start with classical theory of states, operations and measurements on classical systems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Show what changes when we deal with quantum systems </a:t>
            </a:r>
          </a:p>
          <a:p>
            <a:pPr marL="285750" indent="-285750">
              <a:buFont typeface="Arial" panose="020B0604020202020204" pitchFamily="34" charset="0"/>
              <a:buChar char="•"/>
            </a:pPr>
            <a:endParaRPr lang="en-US" dirty="0"/>
          </a:p>
          <a:p>
            <a:r>
              <a:rPr lang="en-US" dirty="0"/>
              <a:t>Build on from there…</a:t>
            </a:r>
          </a:p>
        </p:txBody>
      </p:sp>
    </p:spTree>
    <p:extLst>
      <p:ext uri="{BB962C8B-B14F-4D97-AF65-F5344CB8AC3E}">
        <p14:creationId xmlns:p14="http://schemas.microsoft.com/office/powerpoint/2010/main" val="3236185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3600">
                <a:solidFill>
                  <a:srgbClr val="73FDD6"/>
                </a:solidFill>
              </a:rPr>
              <a:t>Operational approach to Quantum Information Theory</a:t>
            </a:r>
          </a:p>
        </p:txBody>
      </p:sp>
      <p:pic>
        <p:nvPicPr>
          <p:cNvPr id="7" name="Picture 6">
            <a:extLst>
              <a:ext uri="{FF2B5EF4-FFF2-40B4-BE49-F238E27FC236}">
                <a16:creationId xmlns:a16="http://schemas.microsoft.com/office/drawing/2014/main" id="{09106ECA-2D8F-5E4F-BD49-E58AF5E24BBD}"/>
              </a:ext>
            </a:extLst>
          </p:cNvPr>
          <p:cNvPicPr>
            <a:picLocks noChangeAspect="1"/>
          </p:cNvPicPr>
          <p:nvPr/>
        </p:nvPicPr>
        <p:blipFill>
          <a:blip r:embed="rId2"/>
          <a:stretch>
            <a:fillRect/>
          </a:stretch>
        </p:blipFill>
        <p:spPr>
          <a:xfrm>
            <a:off x="7181850" y="1950357"/>
            <a:ext cx="3009900" cy="3327400"/>
          </a:xfrm>
          <a:prstGeom prst="rect">
            <a:avLst/>
          </a:prstGeom>
        </p:spPr>
      </p:pic>
      <p:sp>
        <p:nvSpPr>
          <p:cNvPr id="8" name="Rectangle 7">
            <a:extLst>
              <a:ext uri="{FF2B5EF4-FFF2-40B4-BE49-F238E27FC236}">
                <a16:creationId xmlns:a16="http://schemas.microsoft.com/office/drawing/2014/main" id="{07EC044E-41F5-4842-B1D1-72E6EB82504E}"/>
              </a:ext>
            </a:extLst>
          </p:cNvPr>
          <p:cNvSpPr/>
          <p:nvPr/>
        </p:nvSpPr>
        <p:spPr>
          <a:xfrm>
            <a:off x="7793140" y="5537426"/>
            <a:ext cx="2005036" cy="369332"/>
          </a:xfrm>
          <a:prstGeom prst="rect">
            <a:avLst/>
          </a:prstGeom>
        </p:spPr>
        <p:txBody>
          <a:bodyPr wrap="none">
            <a:spAutoFit/>
          </a:bodyPr>
          <a:lstStyle/>
          <a:p>
            <a:r>
              <a:rPr lang="en-US" dirty="0" err="1">
                <a:solidFill>
                  <a:srgbClr val="73FDD6"/>
                </a:solidFill>
              </a:rPr>
              <a:t>à</a:t>
            </a:r>
            <a:r>
              <a:rPr lang="en-US" dirty="0">
                <a:solidFill>
                  <a:srgbClr val="73FDD6"/>
                </a:solidFill>
              </a:rPr>
              <a:t> la David Jennings </a:t>
            </a:r>
            <a:endParaRPr lang="en-US" dirty="0"/>
          </a:p>
        </p:txBody>
      </p:sp>
      <p:sp>
        <p:nvSpPr>
          <p:cNvPr id="9" name="TextBox 8">
            <a:extLst>
              <a:ext uri="{FF2B5EF4-FFF2-40B4-BE49-F238E27FC236}">
                <a16:creationId xmlns:a16="http://schemas.microsoft.com/office/drawing/2014/main" id="{996438F8-5F28-2C41-B915-F15B83743305}"/>
              </a:ext>
            </a:extLst>
          </p:cNvPr>
          <p:cNvSpPr txBox="1"/>
          <p:nvPr/>
        </p:nvSpPr>
        <p:spPr>
          <a:xfrm>
            <a:off x="1143000" y="1690688"/>
            <a:ext cx="575854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Formulate concepts through concrete actions a human can do and the empirical statistics observed.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Probabilities are central to the description.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Start with classical theory of states, operations and measurements on classical systems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Show what changes when we deal with quantum systems </a:t>
            </a:r>
          </a:p>
          <a:p>
            <a:pPr marL="285750" indent="-285750">
              <a:buFont typeface="Arial" panose="020B0604020202020204" pitchFamily="34" charset="0"/>
              <a:buChar char="•"/>
            </a:pPr>
            <a:endParaRPr lang="en-US" dirty="0"/>
          </a:p>
          <a:p>
            <a:r>
              <a:rPr lang="en-US" dirty="0"/>
              <a:t>Build on from there…</a:t>
            </a:r>
          </a:p>
          <a:p>
            <a:endParaRPr lang="en-US" dirty="0"/>
          </a:p>
          <a:p>
            <a:r>
              <a:rPr lang="en-US" dirty="0"/>
              <a:t>(For a more conventional approach check out Jean-Philippe’s lectures… or the first chapters of </a:t>
            </a:r>
            <a:r>
              <a:rPr lang="en-US" dirty="0">
                <a:hlinkClick r:id="rId3"/>
              </a:rPr>
              <a:t>N&amp;C </a:t>
            </a:r>
            <a:r>
              <a:rPr lang="en-US" dirty="0"/>
              <a:t>or </a:t>
            </a:r>
            <a:r>
              <a:rPr lang="en-US" dirty="0">
                <a:hlinkClick r:id="rId4"/>
              </a:rPr>
              <a:t>J&amp;J</a:t>
            </a:r>
            <a:r>
              <a:rPr lang="en-US" dirty="0"/>
              <a:t> or my lecture notes from the Intro to QT Master’s course) </a:t>
            </a:r>
          </a:p>
        </p:txBody>
      </p:sp>
    </p:spTree>
    <p:extLst>
      <p:ext uri="{BB962C8B-B14F-4D97-AF65-F5344CB8AC3E}">
        <p14:creationId xmlns:p14="http://schemas.microsoft.com/office/powerpoint/2010/main" val="1914471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Systems vs. states </a:t>
            </a:r>
          </a:p>
        </p:txBody>
      </p:sp>
      <p:sp>
        <p:nvSpPr>
          <p:cNvPr id="6" name="TextBox 5">
            <a:extLst>
              <a:ext uri="{FF2B5EF4-FFF2-40B4-BE49-F238E27FC236}">
                <a16:creationId xmlns:a16="http://schemas.microsoft.com/office/drawing/2014/main" id="{4AE56F99-DB0B-A94C-8F62-5ECBF1160772}"/>
              </a:ext>
            </a:extLst>
          </p:cNvPr>
          <p:cNvSpPr txBox="1"/>
          <p:nvPr/>
        </p:nvSpPr>
        <p:spPr>
          <a:xfrm>
            <a:off x="10744201" y="6123543"/>
            <a:ext cx="1719943" cy="369332"/>
          </a:xfrm>
          <a:prstGeom prst="rect">
            <a:avLst/>
          </a:prstGeom>
          <a:noFill/>
        </p:spPr>
        <p:txBody>
          <a:bodyPr wrap="square" rtlCol="0">
            <a:spAutoFit/>
          </a:bodyPr>
          <a:lstStyle/>
          <a:p>
            <a:r>
              <a:rPr lang="en-US"/>
              <a:t>(Peres)</a:t>
            </a:r>
          </a:p>
        </p:txBody>
      </p:sp>
      <p:sp>
        <p:nvSpPr>
          <p:cNvPr id="3" name="TextBox 2">
            <a:extLst>
              <a:ext uri="{FF2B5EF4-FFF2-40B4-BE49-F238E27FC236}">
                <a16:creationId xmlns:a16="http://schemas.microsoft.com/office/drawing/2014/main" id="{F0A4B715-093E-F72B-44F9-D75898F3B1AB}"/>
              </a:ext>
            </a:extLst>
          </p:cNvPr>
          <p:cNvSpPr txBox="1"/>
          <p:nvPr/>
        </p:nvSpPr>
        <p:spPr>
          <a:xfrm>
            <a:off x="838200" y="1690688"/>
            <a:ext cx="9116705" cy="461665"/>
          </a:xfrm>
          <a:prstGeom prst="rect">
            <a:avLst/>
          </a:prstGeom>
          <a:noFill/>
        </p:spPr>
        <p:txBody>
          <a:bodyPr wrap="square" rtlCol="0">
            <a:spAutoFit/>
          </a:bodyPr>
          <a:lstStyle/>
          <a:p>
            <a:r>
              <a:rPr lang="en-GB" sz="2400" dirty="0"/>
              <a:t>What is a system? </a:t>
            </a:r>
          </a:p>
        </p:txBody>
      </p:sp>
    </p:spTree>
    <p:extLst>
      <p:ext uri="{BB962C8B-B14F-4D97-AF65-F5344CB8AC3E}">
        <p14:creationId xmlns:p14="http://schemas.microsoft.com/office/powerpoint/2010/main" val="699999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Systems vs. states </a:t>
            </a:r>
          </a:p>
        </p:txBody>
      </p:sp>
      <p:sp>
        <p:nvSpPr>
          <p:cNvPr id="7" name="Rectangle 6">
            <a:extLst>
              <a:ext uri="{FF2B5EF4-FFF2-40B4-BE49-F238E27FC236}">
                <a16:creationId xmlns:a16="http://schemas.microsoft.com/office/drawing/2014/main" id="{E858A728-8F13-024C-93BA-34D6E02E233B}"/>
              </a:ext>
            </a:extLst>
          </p:cNvPr>
          <p:cNvSpPr/>
          <p:nvPr/>
        </p:nvSpPr>
        <p:spPr>
          <a:xfrm>
            <a:off x="961224" y="4119236"/>
            <a:ext cx="10003971" cy="1477328"/>
          </a:xfrm>
          <a:prstGeom prst="rect">
            <a:avLst/>
          </a:prstGeom>
        </p:spPr>
        <p:txBody>
          <a:bodyPr wrap="square">
            <a:spAutoFit/>
          </a:bodyPr>
          <a:lstStyle/>
          <a:p>
            <a:r>
              <a:rPr lang="en-US" dirty="0"/>
              <a:t>What is a system is super slippery to pin down!</a:t>
            </a:r>
          </a:p>
          <a:p>
            <a:endParaRPr lang="en-US" dirty="0"/>
          </a:p>
          <a:p>
            <a:r>
              <a:rPr lang="en-US" dirty="0"/>
              <a:t>But in practice we normally have a good sense of what counts as a systems</a:t>
            </a:r>
          </a:p>
          <a:p>
            <a:endParaRPr lang="en-US" dirty="0"/>
          </a:p>
          <a:p>
            <a:r>
              <a:rPr lang="en-US" dirty="0"/>
              <a:t>It’s the stuff all around us that form the basic building blocks of physics  </a:t>
            </a:r>
          </a:p>
        </p:txBody>
      </p:sp>
      <p:pic>
        <p:nvPicPr>
          <p:cNvPr id="6" name="Picture 5">
            <a:extLst>
              <a:ext uri="{FF2B5EF4-FFF2-40B4-BE49-F238E27FC236}">
                <a16:creationId xmlns:a16="http://schemas.microsoft.com/office/drawing/2014/main" id="{906CCB82-B8B6-7642-A7EC-D45A61938639}"/>
              </a:ext>
            </a:extLst>
          </p:cNvPr>
          <p:cNvPicPr>
            <a:picLocks noChangeAspect="1"/>
          </p:cNvPicPr>
          <p:nvPr/>
        </p:nvPicPr>
        <p:blipFill rotWithShape="1">
          <a:blip r:embed="rId2"/>
          <a:srcRect b="59483"/>
          <a:stretch/>
        </p:blipFill>
        <p:spPr>
          <a:xfrm>
            <a:off x="961224" y="1690688"/>
            <a:ext cx="10642948" cy="860783"/>
          </a:xfrm>
          <a:prstGeom prst="rect">
            <a:avLst/>
          </a:prstGeom>
          <a:ln w="28575">
            <a:solidFill>
              <a:srgbClr val="7A81FF"/>
            </a:solidFill>
          </a:ln>
        </p:spPr>
      </p:pic>
    </p:spTree>
    <p:extLst>
      <p:ext uri="{BB962C8B-B14F-4D97-AF65-F5344CB8AC3E}">
        <p14:creationId xmlns:p14="http://schemas.microsoft.com/office/powerpoint/2010/main" val="636430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Systems vs. states </a:t>
            </a:r>
          </a:p>
        </p:txBody>
      </p:sp>
      <p:pic>
        <p:nvPicPr>
          <p:cNvPr id="5" name="Picture 4">
            <a:extLst>
              <a:ext uri="{FF2B5EF4-FFF2-40B4-BE49-F238E27FC236}">
                <a16:creationId xmlns:a16="http://schemas.microsoft.com/office/drawing/2014/main" id="{45BE44DD-C176-EE45-AFB3-724E570878C6}"/>
              </a:ext>
            </a:extLst>
          </p:cNvPr>
          <p:cNvPicPr>
            <a:picLocks noChangeAspect="1"/>
          </p:cNvPicPr>
          <p:nvPr/>
        </p:nvPicPr>
        <p:blipFill rotWithShape="1">
          <a:blip r:embed="rId2"/>
          <a:srcRect b="59483"/>
          <a:stretch/>
        </p:blipFill>
        <p:spPr>
          <a:xfrm>
            <a:off x="961224" y="1690688"/>
            <a:ext cx="10642948" cy="860783"/>
          </a:xfrm>
          <a:prstGeom prst="rect">
            <a:avLst/>
          </a:prstGeom>
          <a:ln w="28575">
            <a:solidFill>
              <a:srgbClr val="7A81FF"/>
            </a:solidFill>
          </a:ln>
        </p:spPr>
      </p:pic>
      <p:sp>
        <p:nvSpPr>
          <p:cNvPr id="6" name="TextBox 5">
            <a:extLst>
              <a:ext uri="{FF2B5EF4-FFF2-40B4-BE49-F238E27FC236}">
                <a16:creationId xmlns:a16="http://schemas.microsoft.com/office/drawing/2014/main" id="{4AE56F99-DB0B-A94C-8F62-5ECBF1160772}"/>
              </a:ext>
            </a:extLst>
          </p:cNvPr>
          <p:cNvSpPr txBox="1"/>
          <p:nvPr/>
        </p:nvSpPr>
        <p:spPr>
          <a:xfrm>
            <a:off x="10744201" y="6123543"/>
            <a:ext cx="1719943" cy="369332"/>
          </a:xfrm>
          <a:prstGeom prst="rect">
            <a:avLst/>
          </a:prstGeom>
          <a:noFill/>
        </p:spPr>
        <p:txBody>
          <a:bodyPr wrap="square" rtlCol="0">
            <a:spAutoFit/>
          </a:bodyPr>
          <a:lstStyle/>
          <a:p>
            <a:r>
              <a:rPr lang="en-US"/>
              <a:t>(Peres)</a:t>
            </a:r>
          </a:p>
        </p:txBody>
      </p:sp>
      <p:sp>
        <p:nvSpPr>
          <p:cNvPr id="3" name="TextBox 2">
            <a:extLst>
              <a:ext uri="{FF2B5EF4-FFF2-40B4-BE49-F238E27FC236}">
                <a16:creationId xmlns:a16="http://schemas.microsoft.com/office/drawing/2014/main" id="{EB274F55-5E34-D62E-EB67-C0A7C095DF73}"/>
              </a:ext>
            </a:extLst>
          </p:cNvPr>
          <p:cNvSpPr txBox="1"/>
          <p:nvPr/>
        </p:nvSpPr>
        <p:spPr>
          <a:xfrm>
            <a:off x="961224" y="3016251"/>
            <a:ext cx="4347755" cy="461665"/>
          </a:xfrm>
          <a:prstGeom prst="rect">
            <a:avLst/>
          </a:prstGeom>
          <a:noFill/>
        </p:spPr>
        <p:txBody>
          <a:bodyPr wrap="square" rtlCol="0">
            <a:spAutoFit/>
          </a:bodyPr>
          <a:lstStyle/>
          <a:p>
            <a:r>
              <a:rPr lang="en-GB" sz="2400" dirty="0"/>
              <a:t>What is a state?</a:t>
            </a:r>
          </a:p>
        </p:txBody>
      </p:sp>
    </p:spTree>
    <p:extLst>
      <p:ext uri="{BB962C8B-B14F-4D97-AF65-F5344CB8AC3E}">
        <p14:creationId xmlns:p14="http://schemas.microsoft.com/office/powerpoint/2010/main" val="3319959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Systems vs. states </a:t>
            </a:r>
          </a:p>
        </p:txBody>
      </p:sp>
      <p:pic>
        <p:nvPicPr>
          <p:cNvPr id="5" name="Picture 4">
            <a:extLst>
              <a:ext uri="{FF2B5EF4-FFF2-40B4-BE49-F238E27FC236}">
                <a16:creationId xmlns:a16="http://schemas.microsoft.com/office/drawing/2014/main" id="{45BE44DD-C176-EE45-AFB3-724E570878C6}"/>
              </a:ext>
            </a:extLst>
          </p:cNvPr>
          <p:cNvPicPr>
            <a:picLocks noChangeAspect="1"/>
          </p:cNvPicPr>
          <p:nvPr/>
        </p:nvPicPr>
        <p:blipFill>
          <a:blip r:embed="rId2"/>
          <a:stretch>
            <a:fillRect/>
          </a:stretch>
        </p:blipFill>
        <p:spPr>
          <a:xfrm>
            <a:off x="961224" y="1690688"/>
            <a:ext cx="10642948" cy="2124523"/>
          </a:xfrm>
          <a:prstGeom prst="rect">
            <a:avLst/>
          </a:prstGeom>
          <a:ln w="28575">
            <a:solidFill>
              <a:srgbClr val="7A81FF"/>
            </a:solidFill>
          </a:ln>
        </p:spPr>
      </p:pic>
      <p:sp>
        <p:nvSpPr>
          <p:cNvPr id="3" name="Rectangle 2">
            <a:extLst>
              <a:ext uri="{FF2B5EF4-FFF2-40B4-BE49-F238E27FC236}">
                <a16:creationId xmlns:a16="http://schemas.microsoft.com/office/drawing/2014/main" id="{4A6458E0-1351-8D48-AABD-CE2FB16D8F2C}"/>
              </a:ext>
            </a:extLst>
          </p:cNvPr>
          <p:cNvSpPr/>
          <p:nvPr/>
        </p:nvSpPr>
        <p:spPr>
          <a:xfrm>
            <a:off x="961224" y="3995678"/>
            <a:ext cx="10003971" cy="646331"/>
          </a:xfrm>
          <a:prstGeom prst="rect">
            <a:avLst/>
          </a:prstGeom>
        </p:spPr>
        <p:txBody>
          <a:bodyPr wrap="square">
            <a:spAutoFit/>
          </a:bodyPr>
          <a:lstStyle/>
          <a:p>
            <a:r>
              <a:rPr lang="en-US" dirty="0"/>
              <a:t>States easier to get a handle on!</a:t>
            </a:r>
          </a:p>
          <a:p>
            <a:endParaRPr lang="en-US" dirty="0"/>
          </a:p>
        </p:txBody>
      </p:sp>
    </p:spTree>
    <p:extLst>
      <p:ext uri="{BB962C8B-B14F-4D97-AF65-F5344CB8AC3E}">
        <p14:creationId xmlns:p14="http://schemas.microsoft.com/office/powerpoint/2010/main" val="975429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Systems vs. states </a:t>
            </a:r>
          </a:p>
        </p:txBody>
      </p:sp>
      <p:pic>
        <p:nvPicPr>
          <p:cNvPr id="5" name="Picture 4">
            <a:extLst>
              <a:ext uri="{FF2B5EF4-FFF2-40B4-BE49-F238E27FC236}">
                <a16:creationId xmlns:a16="http://schemas.microsoft.com/office/drawing/2014/main" id="{45BE44DD-C176-EE45-AFB3-724E570878C6}"/>
              </a:ext>
            </a:extLst>
          </p:cNvPr>
          <p:cNvPicPr>
            <a:picLocks noChangeAspect="1"/>
          </p:cNvPicPr>
          <p:nvPr/>
        </p:nvPicPr>
        <p:blipFill>
          <a:blip r:embed="rId2"/>
          <a:stretch>
            <a:fillRect/>
          </a:stretch>
        </p:blipFill>
        <p:spPr>
          <a:xfrm>
            <a:off x="961224" y="1690688"/>
            <a:ext cx="10642948" cy="2124523"/>
          </a:xfrm>
          <a:prstGeom prst="rect">
            <a:avLst/>
          </a:prstGeom>
          <a:ln w="28575">
            <a:solidFill>
              <a:srgbClr val="7A81FF"/>
            </a:solidFill>
          </a:ln>
        </p:spPr>
      </p:pic>
      <p:sp>
        <p:nvSpPr>
          <p:cNvPr id="3" name="Rectangle 2">
            <a:extLst>
              <a:ext uri="{FF2B5EF4-FFF2-40B4-BE49-F238E27FC236}">
                <a16:creationId xmlns:a16="http://schemas.microsoft.com/office/drawing/2014/main" id="{4A6458E0-1351-8D48-AABD-CE2FB16D8F2C}"/>
              </a:ext>
            </a:extLst>
          </p:cNvPr>
          <p:cNvSpPr/>
          <p:nvPr/>
        </p:nvSpPr>
        <p:spPr>
          <a:xfrm>
            <a:off x="961224" y="3995678"/>
            <a:ext cx="10003971" cy="1477328"/>
          </a:xfrm>
          <a:prstGeom prst="rect">
            <a:avLst/>
          </a:prstGeom>
        </p:spPr>
        <p:txBody>
          <a:bodyPr wrap="square">
            <a:spAutoFit/>
          </a:bodyPr>
          <a:lstStyle/>
          <a:p>
            <a:r>
              <a:rPr lang="en-US" dirty="0"/>
              <a:t>States easier to get a handle on!</a:t>
            </a:r>
          </a:p>
          <a:p>
            <a:endParaRPr lang="en-US" dirty="0"/>
          </a:p>
          <a:p>
            <a:r>
              <a:rPr lang="en-US" dirty="0"/>
              <a:t>Ground state of an atom can be prepared in many different ways, e.g. in a lab via laser cooling or letting it relax in an isolated environment or on a quantum computer via a variational algorithm (VQE). </a:t>
            </a:r>
          </a:p>
          <a:p>
            <a:endParaRPr lang="en-US" dirty="0"/>
          </a:p>
        </p:txBody>
      </p:sp>
    </p:spTree>
    <p:extLst>
      <p:ext uri="{BB962C8B-B14F-4D97-AF65-F5344CB8AC3E}">
        <p14:creationId xmlns:p14="http://schemas.microsoft.com/office/powerpoint/2010/main" val="191228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dirty="0">
                <a:solidFill>
                  <a:srgbClr val="73FDD6"/>
                </a:solidFill>
              </a:rPr>
              <a:t>Why study Physics? </a:t>
            </a:r>
          </a:p>
        </p:txBody>
      </p:sp>
      <p:sp>
        <p:nvSpPr>
          <p:cNvPr id="3" name="TextBox 2">
            <a:extLst>
              <a:ext uri="{FF2B5EF4-FFF2-40B4-BE49-F238E27FC236}">
                <a16:creationId xmlns:a16="http://schemas.microsoft.com/office/drawing/2014/main" id="{C2CDF9F9-D7EA-AD4D-BDF4-131D365CD205}"/>
              </a:ext>
            </a:extLst>
          </p:cNvPr>
          <p:cNvSpPr txBox="1"/>
          <p:nvPr/>
        </p:nvSpPr>
        <p:spPr>
          <a:xfrm>
            <a:off x="838200" y="1600200"/>
            <a:ext cx="10798629" cy="3139321"/>
          </a:xfrm>
          <a:prstGeom prst="rect">
            <a:avLst/>
          </a:prstGeom>
          <a:noFill/>
        </p:spPr>
        <p:txBody>
          <a:bodyPr wrap="square" rtlCol="0">
            <a:spAutoFit/>
          </a:bodyPr>
          <a:lstStyle/>
          <a:p>
            <a:br>
              <a:rPr lang="en-US" dirty="0"/>
            </a:br>
            <a:br>
              <a:rPr lang="en-US" dirty="0"/>
            </a:br>
            <a:r>
              <a:rPr lang="en-US" dirty="0"/>
              <a:t>Two overarching themes within physics.</a:t>
            </a:r>
            <a:br>
              <a:rPr lang="en-US" dirty="0"/>
            </a:br>
            <a:br>
              <a:rPr lang="en-US" dirty="0"/>
            </a:br>
            <a:r>
              <a:rPr lang="en-US" dirty="0"/>
              <a:t>The first theme is that physics </a:t>
            </a:r>
            <a:r>
              <a:rPr lang="en-US" dirty="0">
                <a:solidFill>
                  <a:srgbClr val="7A81FF"/>
                </a:solidFill>
              </a:rPr>
              <a:t>studies universal properties of nature. </a:t>
            </a:r>
            <a:r>
              <a:rPr lang="en-US" dirty="0"/>
              <a:t>We expect that black holes in the cores of galaxies a billion light years away obey the same laws of general relativity that govern the motion of planets in our own solar system, or the motion of a ball through the air. Likewise, we expect that </a:t>
            </a:r>
            <a:r>
              <a:rPr lang="en-US" dirty="0">
                <a:solidFill>
                  <a:srgbClr val="76D6FF"/>
                </a:solidFill>
              </a:rPr>
              <a:t>the structure of matter based upon quarks and leptons is the same throughout the universe. </a:t>
            </a:r>
            <a:br>
              <a:rPr lang="en-US" dirty="0">
                <a:solidFill>
                  <a:srgbClr val="76D6FF"/>
                </a:solidFill>
              </a:rPr>
            </a:br>
            <a:br>
              <a:rPr lang="en-US" dirty="0"/>
            </a:br>
            <a:r>
              <a:rPr lang="en-US" dirty="0"/>
              <a:t>A second overarching theme of physics </a:t>
            </a:r>
            <a:r>
              <a:rPr lang="en-US" dirty="0">
                <a:solidFill>
                  <a:srgbClr val="7A81FF"/>
                </a:solidFill>
              </a:rPr>
              <a:t>is the reduction of phenomena. </a:t>
            </a:r>
            <a:r>
              <a:rPr lang="en-US" dirty="0"/>
              <a:t>Key to this is </a:t>
            </a:r>
            <a:r>
              <a:rPr lang="en-US" dirty="0">
                <a:solidFill>
                  <a:srgbClr val="76D6FF"/>
                </a:solidFill>
              </a:rPr>
              <a:t>the ongoing search for simplified, unified frameworks</a:t>
            </a:r>
            <a:r>
              <a:rPr lang="en-US" dirty="0"/>
              <a:t> in which it is possible to understand more complicated phenomena. </a:t>
            </a:r>
          </a:p>
        </p:txBody>
      </p:sp>
      <p:sp>
        <p:nvSpPr>
          <p:cNvPr id="4" name="Rectangle 3">
            <a:extLst>
              <a:ext uri="{FF2B5EF4-FFF2-40B4-BE49-F238E27FC236}">
                <a16:creationId xmlns:a16="http://schemas.microsoft.com/office/drawing/2014/main" id="{214CB82E-C30D-EE4E-A359-2FF0BB2ABB10}"/>
              </a:ext>
            </a:extLst>
          </p:cNvPr>
          <p:cNvSpPr/>
          <p:nvPr/>
        </p:nvSpPr>
        <p:spPr>
          <a:xfrm>
            <a:off x="671910" y="6123543"/>
            <a:ext cx="3061031" cy="369332"/>
          </a:xfrm>
          <a:prstGeom prst="rect">
            <a:avLst/>
          </a:prstGeom>
        </p:spPr>
        <p:txBody>
          <a:bodyPr wrap="none">
            <a:spAutoFit/>
          </a:bodyPr>
          <a:lstStyle/>
          <a:p>
            <a:r>
              <a:rPr lang="en-US" dirty="0"/>
              <a:t>(Intro of PhD thesis of </a:t>
            </a:r>
            <a:r>
              <a:rPr lang="en-US" dirty="0">
                <a:hlinkClick r:id="rId2"/>
              </a:rPr>
              <a:t>Nielson</a:t>
            </a:r>
            <a:r>
              <a:rPr lang="en-US" dirty="0"/>
              <a:t>)</a:t>
            </a:r>
          </a:p>
        </p:txBody>
      </p:sp>
    </p:spTree>
    <p:extLst>
      <p:ext uri="{BB962C8B-B14F-4D97-AF65-F5344CB8AC3E}">
        <p14:creationId xmlns:p14="http://schemas.microsoft.com/office/powerpoint/2010/main" val="2713406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Systems vs. states </a:t>
            </a:r>
          </a:p>
        </p:txBody>
      </p:sp>
      <p:pic>
        <p:nvPicPr>
          <p:cNvPr id="5" name="Picture 4">
            <a:extLst>
              <a:ext uri="{FF2B5EF4-FFF2-40B4-BE49-F238E27FC236}">
                <a16:creationId xmlns:a16="http://schemas.microsoft.com/office/drawing/2014/main" id="{45BE44DD-C176-EE45-AFB3-724E570878C6}"/>
              </a:ext>
            </a:extLst>
          </p:cNvPr>
          <p:cNvPicPr>
            <a:picLocks noChangeAspect="1"/>
          </p:cNvPicPr>
          <p:nvPr/>
        </p:nvPicPr>
        <p:blipFill>
          <a:blip r:embed="rId2"/>
          <a:stretch>
            <a:fillRect/>
          </a:stretch>
        </p:blipFill>
        <p:spPr>
          <a:xfrm>
            <a:off x="961224" y="1690688"/>
            <a:ext cx="10642948" cy="2124523"/>
          </a:xfrm>
          <a:prstGeom prst="rect">
            <a:avLst/>
          </a:prstGeom>
          <a:ln w="28575">
            <a:solidFill>
              <a:srgbClr val="7A81FF"/>
            </a:solidFill>
          </a:ln>
        </p:spPr>
      </p:pic>
      <p:sp>
        <p:nvSpPr>
          <p:cNvPr id="3" name="Rectangle 2">
            <a:extLst>
              <a:ext uri="{FF2B5EF4-FFF2-40B4-BE49-F238E27FC236}">
                <a16:creationId xmlns:a16="http://schemas.microsoft.com/office/drawing/2014/main" id="{4A6458E0-1351-8D48-AABD-CE2FB16D8F2C}"/>
              </a:ext>
            </a:extLst>
          </p:cNvPr>
          <p:cNvSpPr/>
          <p:nvPr/>
        </p:nvSpPr>
        <p:spPr>
          <a:xfrm>
            <a:off x="961224" y="3995678"/>
            <a:ext cx="10003971" cy="2031325"/>
          </a:xfrm>
          <a:prstGeom prst="rect">
            <a:avLst/>
          </a:prstGeom>
        </p:spPr>
        <p:txBody>
          <a:bodyPr wrap="square">
            <a:spAutoFit/>
          </a:bodyPr>
          <a:lstStyle/>
          <a:p>
            <a:r>
              <a:rPr lang="en-US" dirty="0"/>
              <a:t>States easier to get a handle on!</a:t>
            </a:r>
          </a:p>
          <a:p>
            <a:endParaRPr lang="en-US" dirty="0"/>
          </a:p>
          <a:p>
            <a:r>
              <a:rPr lang="en-US" dirty="0"/>
              <a:t>Ground state of an atom can be prepared in many different ways, e.g. in a lab via laser cooling or letting it relax in an isolated environment or on a quantum computer via a variational algorithm (VQE). </a:t>
            </a:r>
          </a:p>
          <a:p>
            <a:endParaRPr lang="en-US" dirty="0"/>
          </a:p>
          <a:p>
            <a:r>
              <a:rPr lang="en-US" dirty="0"/>
              <a:t>It can be realized on different physics systems… i.e. in a chemistry lab or an IBM QC</a:t>
            </a:r>
          </a:p>
          <a:p>
            <a:endParaRPr lang="en-US" dirty="0"/>
          </a:p>
        </p:txBody>
      </p:sp>
    </p:spTree>
    <p:extLst>
      <p:ext uri="{BB962C8B-B14F-4D97-AF65-F5344CB8AC3E}">
        <p14:creationId xmlns:p14="http://schemas.microsoft.com/office/powerpoint/2010/main" val="4162417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Systems vs. states </a:t>
            </a:r>
          </a:p>
        </p:txBody>
      </p:sp>
      <p:pic>
        <p:nvPicPr>
          <p:cNvPr id="5" name="Picture 4">
            <a:extLst>
              <a:ext uri="{FF2B5EF4-FFF2-40B4-BE49-F238E27FC236}">
                <a16:creationId xmlns:a16="http://schemas.microsoft.com/office/drawing/2014/main" id="{45BE44DD-C176-EE45-AFB3-724E570878C6}"/>
              </a:ext>
            </a:extLst>
          </p:cNvPr>
          <p:cNvPicPr>
            <a:picLocks noChangeAspect="1"/>
          </p:cNvPicPr>
          <p:nvPr/>
        </p:nvPicPr>
        <p:blipFill>
          <a:blip r:embed="rId2"/>
          <a:stretch>
            <a:fillRect/>
          </a:stretch>
        </p:blipFill>
        <p:spPr>
          <a:xfrm>
            <a:off x="961224" y="1690688"/>
            <a:ext cx="10642948" cy="2124523"/>
          </a:xfrm>
          <a:prstGeom prst="rect">
            <a:avLst/>
          </a:prstGeom>
          <a:ln w="28575">
            <a:solidFill>
              <a:srgbClr val="7A81FF"/>
            </a:solidFill>
          </a:ln>
        </p:spPr>
      </p:pic>
      <p:sp>
        <p:nvSpPr>
          <p:cNvPr id="3" name="Rectangle 2">
            <a:extLst>
              <a:ext uri="{FF2B5EF4-FFF2-40B4-BE49-F238E27FC236}">
                <a16:creationId xmlns:a16="http://schemas.microsoft.com/office/drawing/2014/main" id="{4A6458E0-1351-8D48-AABD-CE2FB16D8F2C}"/>
              </a:ext>
            </a:extLst>
          </p:cNvPr>
          <p:cNvSpPr/>
          <p:nvPr/>
        </p:nvSpPr>
        <p:spPr>
          <a:xfrm>
            <a:off x="961224" y="3995678"/>
            <a:ext cx="10003971" cy="2585323"/>
          </a:xfrm>
          <a:prstGeom prst="rect">
            <a:avLst/>
          </a:prstGeom>
        </p:spPr>
        <p:txBody>
          <a:bodyPr wrap="square">
            <a:spAutoFit/>
          </a:bodyPr>
          <a:lstStyle/>
          <a:p>
            <a:r>
              <a:rPr lang="en-US" dirty="0"/>
              <a:t>States easier to get a handle on!</a:t>
            </a:r>
          </a:p>
          <a:p>
            <a:endParaRPr lang="en-US" dirty="0"/>
          </a:p>
          <a:p>
            <a:r>
              <a:rPr lang="en-US" dirty="0"/>
              <a:t>Ground state of an atom can be prepared in many different ways, e.g. in a lab via laser cooling or letting it relax in an isolated environment or on a quantum computer via a variational algorithm (VQE). </a:t>
            </a:r>
          </a:p>
          <a:p>
            <a:endParaRPr lang="en-US" dirty="0"/>
          </a:p>
          <a:p>
            <a:r>
              <a:rPr lang="en-US" dirty="0"/>
              <a:t>It can be realized on different physics systems… i.e. in a chemistry lab or an IBM QC</a:t>
            </a:r>
          </a:p>
          <a:p>
            <a:endParaRPr lang="en-US" dirty="0"/>
          </a:p>
          <a:p>
            <a:r>
              <a:rPr lang="en-US" dirty="0"/>
              <a:t>But these different experimental procedures that lead to </a:t>
            </a:r>
            <a:r>
              <a:rPr lang="en-US" dirty="0">
                <a:solidFill>
                  <a:srgbClr val="FFD579"/>
                </a:solidFill>
              </a:rPr>
              <a:t>“the same” physical situation </a:t>
            </a:r>
            <a:r>
              <a:rPr lang="en-US" dirty="0"/>
              <a:t>in the sense that </a:t>
            </a:r>
            <a:r>
              <a:rPr lang="en-US" dirty="0">
                <a:solidFill>
                  <a:srgbClr val="FFD579"/>
                </a:solidFill>
              </a:rPr>
              <a:t>the same measurements will give the same results.</a:t>
            </a:r>
          </a:p>
        </p:txBody>
      </p:sp>
    </p:spTree>
    <p:extLst>
      <p:ext uri="{BB962C8B-B14F-4D97-AF65-F5344CB8AC3E}">
        <p14:creationId xmlns:p14="http://schemas.microsoft.com/office/powerpoint/2010/main" val="4249381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System </a:t>
            </a:r>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a:t>
            </a:r>
            <a:r>
              <a:rPr lang="en-US" sz="1800" dirty="0"/>
              <a:t>has property </a:t>
            </a:r>
            <a:r>
              <a:rPr lang="en-US" sz="1800" i="1" dirty="0">
                <a:latin typeface="Times New Roman" panose="02020603050405020304" pitchFamily="18" charset="0"/>
                <a:cs typeface="Times New Roman" panose="02020603050405020304" pitchFamily="18" charset="0"/>
              </a:rPr>
              <a:t>P</a:t>
            </a:r>
            <a:r>
              <a:rPr lang="en-US" sz="1800" i="1" dirty="0"/>
              <a:t>.   </a:t>
            </a:r>
            <a:r>
              <a:rPr lang="en-US" sz="1800" dirty="0"/>
              <a:t>e.g. system = a ball and we focus on it’s </a:t>
            </a:r>
            <a:r>
              <a:rPr lang="en-US" sz="1800" dirty="0" err="1"/>
              <a:t>colour</a:t>
            </a:r>
            <a:r>
              <a:rPr lang="en-US" sz="1800" dirty="0"/>
              <a:t> </a:t>
            </a:r>
            <a:r>
              <a:rPr lang="en-US" sz="1800" dirty="0">
                <a:latin typeface="Times New Roman" panose="02020603050405020304" pitchFamily="18" charset="0"/>
                <a:cs typeface="Times New Roman" panose="02020603050405020304" pitchFamily="18" charset="0"/>
              </a:rPr>
              <a:t>P = {‘red’, ‘blue’, ‘green’}</a:t>
            </a:r>
          </a:p>
          <a:p>
            <a:pPr marL="0" indent="0">
              <a:buNone/>
            </a:pPr>
            <a:endParaRPr lang="en-US" sz="1800" dirty="0"/>
          </a:p>
          <a:p>
            <a:pPr marL="0" indent="0">
              <a:buNone/>
            </a:pPr>
            <a:r>
              <a:rPr lang="en-US" sz="1800" dirty="0"/>
              <a:t>The state of the system (the ball) is a description of what its </a:t>
            </a:r>
            <a:r>
              <a:rPr lang="en-US" sz="1800" dirty="0" err="1"/>
              <a:t>colour</a:t>
            </a:r>
            <a:r>
              <a:rPr lang="en-US" sz="1800" dirty="0"/>
              <a:t> is. </a:t>
            </a:r>
          </a:p>
          <a:p>
            <a:pPr marL="0" indent="0">
              <a:buNone/>
            </a:pPr>
            <a:endParaRPr lang="en-US" sz="1800" dirty="0"/>
          </a:p>
          <a:p>
            <a:pPr marL="0" indent="0" algn="ctr">
              <a:buNone/>
            </a:pPr>
            <a:endParaRPr lang="en-US" sz="1800" dirty="0"/>
          </a:p>
          <a:p>
            <a:pPr marL="0" indent="0">
              <a:buNone/>
            </a:pPr>
            <a:endParaRPr lang="en-US" sz="1800" dirty="0"/>
          </a:p>
          <a:p>
            <a:pPr marL="0" indent="0">
              <a:buNone/>
            </a:pPr>
            <a:r>
              <a:rPr lang="en-US" sz="1800" dirty="0"/>
              <a:t> </a:t>
            </a:r>
          </a:p>
        </p:txBody>
      </p:sp>
    </p:spTree>
    <p:extLst>
      <p:ext uri="{BB962C8B-B14F-4D97-AF65-F5344CB8AC3E}">
        <p14:creationId xmlns:p14="http://schemas.microsoft.com/office/powerpoint/2010/main" val="22827476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System </a:t>
            </a:r>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a:t>
            </a:r>
            <a:r>
              <a:rPr lang="en-US" sz="1800" dirty="0"/>
              <a:t>has property </a:t>
            </a:r>
            <a:r>
              <a:rPr lang="en-US" sz="1800" i="1" dirty="0">
                <a:latin typeface="Times New Roman" panose="02020603050405020304" pitchFamily="18" charset="0"/>
                <a:cs typeface="Times New Roman" panose="02020603050405020304" pitchFamily="18" charset="0"/>
              </a:rPr>
              <a:t>P</a:t>
            </a:r>
            <a:r>
              <a:rPr lang="en-US" sz="1800" i="1" dirty="0"/>
              <a:t>.   </a:t>
            </a:r>
            <a:r>
              <a:rPr lang="en-US" sz="1800" dirty="0"/>
              <a:t>e.g. system = a ball and we focus on it’s </a:t>
            </a:r>
            <a:r>
              <a:rPr lang="en-US" sz="1800" dirty="0" err="1"/>
              <a:t>colour</a:t>
            </a:r>
            <a:r>
              <a:rPr lang="en-US" sz="1800" dirty="0"/>
              <a:t> </a:t>
            </a:r>
            <a:r>
              <a:rPr lang="en-US" sz="1800" dirty="0">
                <a:latin typeface="Times New Roman" panose="02020603050405020304" pitchFamily="18" charset="0"/>
                <a:cs typeface="Times New Roman" panose="02020603050405020304" pitchFamily="18" charset="0"/>
              </a:rPr>
              <a:t>P = {‘red’, ‘blue’, ‘green’}</a:t>
            </a:r>
          </a:p>
          <a:p>
            <a:pPr marL="0" indent="0">
              <a:buNone/>
            </a:pPr>
            <a:endParaRPr lang="en-US" sz="1800" dirty="0"/>
          </a:p>
          <a:p>
            <a:pPr marL="0" indent="0">
              <a:buNone/>
            </a:pPr>
            <a:r>
              <a:rPr lang="en-US" sz="1800" dirty="0"/>
              <a:t>The state of the system (the ball) is a description of what its </a:t>
            </a:r>
            <a:r>
              <a:rPr lang="en-US" sz="1800" dirty="0" err="1"/>
              <a:t>colour</a:t>
            </a:r>
            <a:r>
              <a:rPr lang="en-US" sz="1800" dirty="0"/>
              <a:t> is. </a:t>
            </a:r>
          </a:p>
          <a:p>
            <a:pPr marL="0" indent="0">
              <a:buNone/>
            </a:pPr>
            <a:endParaRPr lang="en-US" sz="1800" dirty="0"/>
          </a:p>
          <a:p>
            <a:pPr marL="0" indent="0">
              <a:buNone/>
            </a:pPr>
            <a:r>
              <a:rPr lang="en-US" sz="1800" dirty="0"/>
              <a:t>If this is not known with certainty, it’s a description of the probabilities with which it could be different </a:t>
            </a:r>
            <a:r>
              <a:rPr lang="en-US" sz="1800" dirty="0" err="1"/>
              <a:t>colours</a:t>
            </a:r>
            <a:endParaRPr lang="en-US" sz="1800" dirty="0"/>
          </a:p>
          <a:p>
            <a:pPr marL="0" indent="0">
              <a:buNone/>
            </a:pPr>
            <a:endParaRPr lang="en-US" sz="1800" dirty="0"/>
          </a:p>
          <a:p>
            <a:pPr marL="0" indent="0" algn="ctr">
              <a:buNone/>
            </a:pPr>
            <a:r>
              <a:rPr lang="en-US" sz="1800" b="1" i="1" dirty="0">
                <a:latin typeface="Times New Roman" panose="02020603050405020304" pitchFamily="18" charset="0"/>
                <a:cs typeface="Times New Roman" panose="02020603050405020304" pitchFamily="18" charset="0"/>
              </a:rPr>
              <a:t>r</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(‘red’),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(‘blue’),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(‘green’)</a:t>
            </a:r>
          </a:p>
          <a:p>
            <a:pPr marL="0" indent="0" algn="ctr">
              <a:buNone/>
            </a:pPr>
            <a:endParaRPr lang="en-US" sz="1800" dirty="0"/>
          </a:p>
          <a:p>
            <a:pPr marL="0" indent="0">
              <a:buNone/>
            </a:pPr>
            <a:endParaRPr lang="en-US" sz="1800" dirty="0"/>
          </a:p>
          <a:p>
            <a:pPr marL="0" indent="0">
              <a:buNone/>
            </a:pPr>
            <a:r>
              <a:rPr lang="en-US" sz="1800" dirty="0"/>
              <a:t> </a:t>
            </a:r>
          </a:p>
        </p:txBody>
      </p:sp>
    </p:spTree>
    <p:extLst>
      <p:ext uri="{BB962C8B-B14F-4D97-AF65-F5344CB8AC3E}">
        <p14:creationId xmlns:p14="http://schemas.microsoft.com/office/powerpoint/2010/main" val="315432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System </a:t>
            </a:r>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a:t>
            </a:r>
            <a:r>
              <a:rPr lang="en-US" sz="1800" dirty="0"/>
              <a:t>has property </a:t>
            </a:r>
            <a:r>
              <a:rPr lang="en-US" sz="1800" i="1" dirty="0">
                <a:latin typeface="Times New Roman" panose="02020603050405020304" pitchFamily="18" charset="0"/>
                <a:cs typeface="Times New Roman" panose="02020603050405020304" pitchFamily="18" charset="0"/>
              </a:rPr>
              <a:t>P</a:t>
            </a:r>
            <a:r>
              <a:rPr lang="en-US" sz="1800" i="1" dirty="0"/>
              <a:t>.   </a:t>
            </a:r>
            <a:r>
              <a:rPr lang="en-US" sz="1800" dirty="0"/>
              <a:t>e.g. system = a ball and we focus on it’s </a:t>
            </a:r>
            <a:r>
              <a:rPr lang="en-US" sz="1800" dirty="0" err="1"/>
              <a:t>colour</a:t>
            </a:r>
            <a:r>
              <a:rPr lang="en-US" sz="1800" dirty="0"/>
              <a:t> </a:t>
            </a:r>
            <a:r>
              <a:rPr lang="en-US" sz="1800" dirty="0">
                <a:latin typeface="Times New Roman" panose="02020603050405020304" pitchFamily="18" charset="0"/>
                <a:cs typeface="Times New Roman" panose="02020603050405020304" pitchFamily="18" charset="0"/>
              </a:rPr>
              <a:t>P = {‘red’, ‘blue’, ‘green’}</a:t>
            </a:r>
          </a:p>
          <a:p>
            <a:pPr marL="0" indent="0">
              <a:buNone/>
            </a:pPr>
            <a:endParaRPr lang="en-US" sz="1800" dirty="0"/>
          </a:p>
          <a:p>
            <a:pPr marL="0" indent="0">
              <a:buNone/>
            </a:pPr>
            <a:r>
              <a:rPr lang="en-US" sz="1800" dirty="0"/>
              <a:t>The state of the system (the ball) is a description of what its </a:t>
            </a:r>
            <a:r>
              <a:rPr lang="en-US" sz="1800" dirty="0" err="1"/>
              <a:t>colour</a:t>
            </a:r>
            <a:r>
              <a:rPr lang="en-US" sz="1800" dirty="0"/>
              <a:t> is. </a:t>
            </a:r>
          </a:p>
          <a:p>
            <a:pPr marL="0" indent="0">
              <a:buNone/>
            </a:pPr>
            <a:endParaRPr lang="en-US" sz="1800" dirty="0"/>
          </a:p>
          <a:p>
            <a:pPr marL="0" indent="0">
              <a:buNone/>
            </a:pPr>
            <a:r>
              <a:rPr lang="en-US" sz="1800" dirty="0"/>
              <a:t>If this is not known with certainty, it’s a description of the probabilities with which it could be different </a:t>
            </a:r>
            <a:r>
              <a:rPr lang="en-US" sz="1800" dirty="0" err="1"/>
              <a:t>colours</a:t>
            </a:r>
            <a:endParaRPr lang="en-US" sz="1800" dirty="0"/>
          </a:p>
          <a:p>
            <a:pPr marL="0" indent="0">
              <a:buNone/>
            </a:pPr>
            <a:endParaRPr lang="en-US" sz="1800" dirty="0"/>
          </a:p>
          <a:p>
            <a:pPr marL="0" indent="0" algn="ctr">
              <a:buNone/>
            </a:pPr>
            <a:r>
              <a:rPr lang="en-US" sz="1800" b="1" i="1" dirty="0">
                <a:latin typeface="Times New Roman" panose="02020603050405020304" pitchFamily="18" charset="0"/>
                <a:cs typeface="Times New Roman" panose="02020603050405020304" pitchFamily="18" charset="0"/>
              </a:rPr>
              <a:t>r</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(‘red’),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(‘blue’),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(‘green’)</a:t>
            </a:r>
          </a:p>
          <a:p>
            <a:pPr marL="0" indent="0" algn="ctr">
              <a:buNone/>
            </a:pPr>
            <a:endParaRPr lang="en-US" sz="1800" dirty="0"/>
          </a:p>
          <a:p>
            <a:pPr marL="0" indent="0">
              <a:buNone/>
            </a:pPr>
            <a:r>
              <a:rPr lang="en-US" sz="1800" dirty="0"/>
              <a:t>What does the state </a:t>
            </a:r>
            <a:r>
              <a:rPr lang="en-US" sz="1800" b="1" i="1" dirty="0">
                <a:latin typeface="Times New Roman" panose="02020603050405020304" pitchFamily="18" charset="0"/>
                <a:cs typeface="Times New Roman" panose="02020603050405020304" pitchFamily="18" charset="0"/>
              </a:rPr>
              <a:t>r</a:t>
            </a:r>
            <a:r>
              <a:rPr lang="en-US" sz="1800" i="1" dirty="0">
                <a:latin typeface="Times New Roman" panose="02020603050405020304" pitchFamily="18"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(1,0,0) </a:t>
            </a:r>
            <a:r>
              <a:rPr lang="en-US" sz="1800" dirty="0"/>
              <a:t>correspond to?</a:t>
            </a:r>
          </a:p>
          <a:p>
            <a:pPr marL="0" indent="0">
              <a:buNone/>
            </a:pPr>
            <a:endParaRPr lang="en-US" sz="1800" dirty="0"/>
          </a:p>
          <a:p>
            <a:pPr marL="0" indent="0">
              <a:buNone/>
            </a:pPr>
            <a:r>
              <a:rPr lang="en-US" sz="1800" dirty="0"/>
              <a:t> </a:t>
            </a:r>
          </a:p>
        </p:txBody>
      </p:sp>
    </p:spTree>
    <p:extLst>
      <p:ext uri="{BB962C8B-B14F-4D97-AF65-F5344CB8AC3E}">
        <p14:creationId xmlns:p14="http://schemas.microsoft.com/office/powerpoint/2010/main" val="3780442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System </a:t>
            </a:r>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a:t>
            </a:r>
            <a:r>
              <a:rPr lang="en-US" sz="1800" dirty="0"/>
              <a:t>has property </a:t>
            </a:r>
            <a:r>
              <a:rPr lang="en-US" sz="1800" i="1" dirty="0">
                <a:latin typeface="Times New Roman" panose="02020603050405020304" pitchFamily="18" charset="0"/>
                <a:cs typeface="Times New Roman" panose="02020603050405020304" pitchFamily="18" charset="0"/>
              </a:rPr>
              <a:t>P</a:t>
            </a:r>
            <a:r>
              <a:rPr lang="en-US" sz="1800" i="1" dirty="0"/>
              <a:t>.   </a:t>
            </a:r>
            <a:r>
              <a:rPr lang="en-US" sz="1800" dirty="0"/>
              <a:t>e.g. system = a ball and we focus on it’s </a:t>
            </a:r>
            <a:r>
              <a:rPr lang="en-US" sz="1800" dirty="0" err="1"/>
              <a:t>colour</a:t>
            </a:r>
            <a:r>
              <a:rPr lang="en-US" sz="1800" dirty="0"/>
              <a:t> </a:t>
            </a:r>
            <a:r>
              <a:rPr lang="en-US" sz="1800" dirty="0">
                <a:latin typeface="Times New Roman" panose="02020603050405020304" pitchFamily="18" charset="0"/>
                <a:cs typeface="Times New Roman" panose="02020603050405020304" pitchFamily="18" charset="0"/>
              </a:rPr>
              <a:t>P = {‘red’, ‘blue’, ‘green’}</a:t>
            </a:r>
          </a:p>
          <a:p>
            <a:pPr marL="0" indent="0">
              <a:buNone/>
            </a:pPr>
            <a:endParaRPr lang="en-US" sz="1800" dirty="0"/>
          </a:p>
          <a:p>
            <a:pPr marL="0" indent="0">
              <a:buNone/>
            </a:pPr>
            <a:r>
              <a:rPr lang="en-US" sz="1800" dirty="0"/>
              <a:t>The state of the system (the ball) is a description of what its </a:t>
            </a:r>
            <a:r>
              <a:rPr lang="en-US" sz="1800" dirty="0" err="1"/>
              <a:t>colour</a:t>
            </a:r>
            <a:r>
              <a:rPr lang="en-US" sz="1800" dirty="0"/>
              <a:t> is. </a:t>
            </a:r>
          </a:p>
          <a:p>
            <a:pPr marL="0" indent="0">
              <a:buNone/>
            </a:pPr>
            <a:endParaRPr lang="en-US" sz="1800" dirty="0"/>
          </a:p>
          <a:p>
            <a:pPr marL="0" indent="0">
              <a:buNone/>
            </a:pPr>
            <a:r>
              <a:rPr lang="en-US" sz="1800" dirty="0"/>
              <a:t>If this is not known with certainty, it’s a description of the probabilities with which it could be different </a:t>
            </a:r>
            <a:r>
              <a:rPr lang="en-US" sz="1800" dirty="0" err="1"/>
              <a:t>colours</a:t>
            </a:r>
            <a:endParaRPr lang="en-US" sz="1800" dirty="0"/>
          </a:p>
          <a:p>
            <a:pPr marL="0" indent="0">
              <a:buNone/>
            </a:pPr>
            <a:endParaRPr lang="en-US" sz="1800" dirty="0"/>
          </a:p>
          <a:p>
            <a:pPr marL="0" indent="0" algn="ctr">
              <a:buNone/>
            </a:pPr>
            <a:r>
              <a:rPr lang="en-US" sz="1800" b="1" i="1" dirty="0">
                <a:latin typeface="Times New Roman" panose="02020603050405020304" pitchFamily="18" charset="0"/>
                <a:cs typeface="Times New Roman" panose="02020603050405020304" pitchFamily="18" charset="0"/>
              </a:rPr>
              <a:t>r</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(‘red’),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(‘blue’),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(‘green’)</a:t>
            </a:r>
          </a:p>
          <a:p>
            <a:pPr marL="0" indent="0" algn="ctr">
              <a:buNone/>
            </a:pPr>
            <a:endParaRPr lang="en-US" sz="1800" dirty="0"/>
          </a:p>
          <a:p>
            <a:pPr marL="0" indent="0">
              <a:buNone/>
            </a:pPr>
            <a:r>
              <a:rPr lang="en-US" sz="1800" dirty="0"/>
              <a:t>What does the state </a:t>
            </a:r>
            <a:r>
              <a:rPr lang="en-US" sz="1800" b="1" i="1" dirty="0">
                <a:latin typeface="Times New Roman" panose="02020603050405020304" pitchFamily="18" charset="0"/>
                <a:cs typeface="Times New Roman" panose="02020603050405020304" pitchFamily="18" charset="0"/>
              </a:rPr>
              <a:t>r</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(0,1,0) </a:t>
            </a:r>
            <a:r>
              <a:rPr lang="en-US" sz="1800" dirty="0"/>
              <a:t>correspond to?</a:t>
            </a:r>
          </a:p>
          <a:p>
            <a:pPr marL="0" indent="0">
              <a:buNone/>
            </a:pPr>
            <a:endParaRPr lang="en-US" sz="1800" dirty="0"/>
          </a:p>
          <a:p>
            <a:pPr marL="0" indent="0">
              <a:buNone/>
            </a:pPr>
            <a:r>
              <a:rPr lang="en-US" sz="1800" dirty="0"/>
              <a:t> </a:t>
            </a:r>
          </a:p>
        </p:txBody>
      </p:sp>
    </p:spTree>
    <p:extLst>
      <p:ext uri="{BB962C8B-B14F-4D97-AF65-F5344CB8AC3E}">
        <p14:creationId xmlns:p14="http://schemas.microsoft.com/office/powerpoint/2010/main" val="3357035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lnSpcReduction="10000"/>
          </a:bodyPr>
          <a:lstStyle/>
          <a:p>
            <a:pPr marL="0" indent="0">
              <a:buNone/>
            </a:pPr>
            <a:r>
              <a:rPr lang="en-US" sz="1800" dirty="0"/>
              <a:t>System </a:t>
            </a:r>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a:t>
            </a:r>
            <a:r>
              <a:rPr lang="en-US" sz="1800" dirty="0"/>
              <a:t>has property </a:t>
            </a:r>
            <a:r>
              <a:rPr lang="en-US" sz="1800" i="1" dirty="0">
                <a:latin typeface="Times New Roman" panose="02020603050405020304" pitchFamily="18" charset="0"/>
                <a:cs typeface="Times New Roman" panose="02020603050405020304" pitchFamily="18" charset="0"/>
              </a:rPr>
              <a:t>P</a:t>
            </a:r>
            <a:r>
              <a:rPr lang="en-US" sz="1800" i="1" dirty="0"/>
              <a:t>.   </a:t>
            </a:r>
            <a:r>
              <a:rPr lang="en-US" sz="1800" dirty="0"/>
              <a:t>e.g. system = a ball and we focus on it’s </a:t>
            </a:r>
            <a:r>
              <a:rPr lang="en-US" sz="1800" dirty="0" err="1"/>
              <a:t>colour</a:t>
            </a:r>
            <a:r>
              <a:rPr lang="en-US" sz="1800" dirty="0"/>
              <a:t> </a:t>
            </a:r>
            <a:r>
              <a:rPr lang="en-US" sz="1800" dirty="0">
                <a:latin typeface="Times New Roman" panose="02020603050405020304" pitchFamily="18" charset="0"/>
                <a:cs typeface="Times New Roman" panose="02020603050405020304" pitchFamily="18" charset="0"/>
              </a:rPr>
              <a:t>P = {‘red’, ‘blue’, ‘green’}</a:t>
            </a:r>
          </a:p>
          <a:p>
            <a:pPr marL="0" indent="0">
              <a:buNone/>
            </a:pPr>
            <a:endParaRPr lang="en-US" sz="1800" dirty="0"/>
          </a:p>
          <a:p>
            <a:pPr marL="0" indent="0">
              <a:buNone/>
            </a:pPr>
            <a:r>
              <a:rPr lang="en-US" sz="1800" dirty="0"/>
              <a:t>The state of the system (the ball) is a description of what its </a:t>
            </a:r>
            <a:r>
              <a:rPr lang="en-US" sz="1800" dirty="0" err="1"/>
              <a:t>colour</a:t>
            </a:r>
            <a:r>
              <a:rPr lang="en-US" sz="1800" dirty="0"/>
              <a:t> is. </a:t>
            </a:r>
          </a:p>
          <a:p>
            <a:pPr marL="0" indent="0">
              <a:buNone/>
            </a:pPr>
            <a:endParaRPr lang="en-US" sz="1800" dirty="0"/>
          </a:p>
          <a:p>
            <a:pPr marL="0" indent="0">
              <a:buNone/>
            </a:pPr>
            <a:r>
              <a:rPr lang="en-US" sz="1800" dirty="0"/>
              <a:t>If this is not known with certainty, it’s a description of the probabilities with which it could be different </a:t>
            </a:r>
            <a:r>
              <a:rPr lang="en-US" sz="1800" dirty="0" err="1"/>
              <a:t>colours</a:t>
            </a:r>
            <a:endParaRPr lang="en-US" sz="1800" dirty="0"/>
          </a:p>
          <a:p>
            <a:pPr marL="0" indent="0">
              <a:buNone/>
            </a:pPr>
            <a:endParaRPr lang="en-US" sz="1800" dirty="0"/>
          </a:p>
          <a:p>
            <a:pPr marL="0" indent="0" algn="ctr">
              <a:buNone/>
            </a:pPr>
            <a:r>
              <a:rPr lang="en-US" sz="1800" b="1" i="1" dirty="0">
                <a:latin typeface="Times New Roman" panose="02020603050405020304" pitchFamily="18" charset="0"/>
                <a:cs typeface="Times New Roman" panose="02020603050405020304" pitchFamily="18" charset="0"/>
              </a:rPr>
              <a:t>r</a:t>
            </a:r>
            <a:r>
              <a:rPr lang="en-US" sz="1800" dirty="0">
                <a:latin typeface="Times New Roman" panose="02020603050405020304" pitchFamily="18" charset="0"/>
                <a:cs typeface="Times New Roman" panose="02020603050405020304" pitchFamily="18" charset="0"/>
              </a:rPr>
              <a:t> = (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(‘red’),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(‘blue’),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(‘green’)</a:t>
            </a:r>
          </a:p>
          <a:p>
            <a:pPr marL="0" indent="0" algn="ctr">
              <a:buNone/>
            </a:pPr>
            <a:endParaRPr lang="en-US" sz="1800" dirty="0"/>
          </a:p>
          <a:p>
            <a:pPr marL="0" indent="0">
              <a:buNone/>
            </a:pPr>
            <a:r>
              <a:rPr lang="en-US" sz="1800" dirty="0"/>
              <a:t>The states of ‘perfect’ knowledge are call pure states and we label them </a:t>
            </a:r>
          </a:p>
          <a:p>
            <a:pPr marL="0" indent="0">
              <a:buNone/>
            </a:pPr>
            <a:endParaRPr lang="en-US" sz="1800" dirty="0"/>
          </a:p>
          <a:p>
            <a:pPr marL="0" indent="0">
              <a:buNone/>
            </a:pPr>
            <a:endParaRPr lang="en-US" sz="1800" dirty="0"/>
          </a:p>
          <a:p>
            <a:pPr marL="0" indent="0">
              <a:buNone/>
            </a:pPr>
            <a:r>
              <a:rPr lang="en-US" sz="1800" dirty="0"/>
              <a:t> </a:t>
            </a:r>
          </a:p>
        </p:txBody>
      </p:sp>
      <p:pic>
        <p:nvPicPr>
          <p:cNvPr id="4" name="Picture 3">
            <a:extLst>
              <a:ext uri="{FF2B5EF4-FFF2-40B4-BE49-F238E27FC236}">
                <a16:creationId xmlns:a16="http://schemas.microsoft.com/office/drawing/2014/main" id="{F87A4BEE-6024-5B43-8A03-71F174ACE59B}"/>
              </a:ext>
            </a:extLst>
          </p:cNvPr>
          <p:cNvPicPr>
            <a:picLocks noChangeAspect="1"/>
          </p:cNvPicPr>
          <p:nvPr/>
        </p:nvPicPr>
        <p:blipFill>
          <a:blip r:embed="rId2"/>
          <a:stretch>
            <a:fillRect/>
          </a:stretch>
        </p:blipFill>
        <p:spPr>
          <a:xfrm>
            <a:off x="7985577" y="4668157"/>
            <a:ext cx="1749916" cy="1199243"/>
          </a:xfrm>
          <a:prstGeom prst="rect">
            <a:avLst/>
          </a:prstGeom>
          <a:ln w="19050">
            <a:solidFill>
              <a:srgbClr val="FF8AD8"/>
            </a:solidFill>
          </a:ln>
        </p:spPr>
      </p:pic>
    </p:spTree>
    <p:extLst>
      <p:ext uri="{BB962C8B-B14F-4D97-AF65-F5344CB8AC3E}">
        <p14:creationId xmlns:p14="http://schemas.microsoft.com/office/powerpoint/2010/main" val="3622309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lnSpcReduction="10000"/>
          </a:bodyPr>
          <a:lstStyle/>
          <a:p>
            <a:pPr marL="0" indent="0">
              <a:buNone/>
            </a:pPr>
            <a:r>
              <a:rPr lang="en-US" sz="1800" dirty="0"/>
              <a:t>System </a:t>
            </a:r>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a:t>
            </a:r>
            <a:r>
              <a:rPr lang="en-US" sz="1800" dirty="0"/>
              <a:t>has property </a:t>
            </a:r>
            <a:r>
              <a:rPr lang="en-US" sz="1800" i="1" dirty="0">
                <a:latin typeface="Times New Roman" panose="02020603050405020304" pitchFamily="18" charset="0"/>
                <a:cs typeface="Times New Roman" panose="02020603050405020304" pitchFamily="18" charset="0"/>
              </a:rPr>
              <a:t>P</a:t>
            </a:r>
            <a:r>
              <a:rPr lang="en-US" sz="1800" i="1" dirty="0"/>
              <a:t>.   </a:t>
            </a:r>
            <a:r>
              <a:rPr lang="en-US" sz="1800" dirty="0"/>
              <a:t>e.g. system = a ball and we focus on it’s </a:t>
            </a:r>
            <a:r>
              <a:rPr lang="en-US" sz="1800" dirty="0" err="1"/>
              <a:t>colour</a:t>
            </a:r>
            <a:r>
              <a:rPr lang="en-US" sz="1800" dirty="0"/>
              <a:t> </a:t>
            </a:r>
            <a:r>
              <a:rPr lang="en-US" sz="1800" dirty="0">
                <a:latin typeface="Times New Roman" panose="02020603050405020304" pitchFamily="18" charset="0"/>
                <a:cs typeface="Times New Roman" panose="02020603050405020304" pitchFamily="18" charset="0"/>
              </a:rPr>
              <a:t>P = {‘red’, ‘blue’, ‘green’}</a:t>
            </a:r>
          </a:p>
          <a:p>
            <a:pPr marL="0" indent="0">
              <a:buNone/>
            </a:pPr>
            <a:endParaRPr lang="en-US" sz="1800" dirty="0"/>
          </a:p>
          <a:p>
            <a:pPr marL="0" indent="0">
              <a:buNone/>
            </a:pPr>
            <a:r>
              <a:rPr lang="en-US" sz="1800" dirty="0"/>
              <a:t>The state of the system (the ball) is a description of what its </a:t>
            </a:r>
            <a:r>
              <a:rPr lang="en-US" sz="1800" dirty="0" err="1"/>
              <a:t>colour</a:t>
            </a:r>
            <a:r>
              <a:rPr lang="en-US" sz="1800" dirty="0"/>
              <a:t> is. </a:t>
            </a:r>
          </a:p>
          <a:p>
            <a:pPr marL="0" indent="0">
              <a:buNone/>
            </a:pPr>
            <a:endParaRPr lang="en-US" sz="1800" dirty="0"/>
          </a:p>
          <a:p>
            <a:pPr marL="0" indent="0">
              <a:buNone/>
            </a:pPr>
            <a:r>
              <a:rPr lang="en-US" sz="1800" dirty="0"/>
              <a:t>If this is not known with certainty, it’s a description of the probabilities with which it could be different </a:t>
            </a:r>
            <a:r>
              <a:rPr lang="en-US" sz="1800" dirty="0" err="1"/>
              <a:t>colours</a:t>
            </a:r>
            <a:endParaRPr lang="en-US" sz="1800" dirty="0"/>
          </a:p>
          <a:p>
            <a:pPr marL="0" indent="0">
              <a:buNone/>
            </a:pPr>
            <a:endParaRPr lang="en-US" sz="1800" dirty="0"/>
          </a:p>
          <a:p>
            <a:pPr marL="0" indent="0" algn="ctr">
              <a:buNone/>
            </a:pPr>
            <a:r>
              <a:rPr lang="en-US" sz="1800" b="1" i="1" dirty="0">
                <a:latin typeface="Times New Roman" panose="02020603050405020304" pitchFamily="18" charset="0"/>
                <a:cs typeface="Times New Roman" panose="02020603050405020304" pitchFamily="18" charset="0"/>
              </a:rPr>
              <a:t>r</a:t>
            </a:r>
            <a:r>
              <a:rPr lang="en-US" sz="1800" dirty="0">
                <a:latin typeface="Times New Roman" panose="02020603050405020304" pitchFamily="18" charset="0"/>
                <a:cs typeface="Times New Roman" panose="02020603050405020304" pitchFamily="18" charset="0"/>
              </a:rPr>
              <a:t> = (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(‘red’),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(‘blue’),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(‘green’)</a:t>
            </a:r>
          </a:p>
          <a:p>
            <a:pPr marL="0" indent="0" algn="ctr">
              <a:buNone/>
            </a:pPr>
            <a:endParaRPr lang="en-US" sz="1800" dirty="0"/>
          </a:p>
          <a:p>
            <a:pPr marL="0" indent="0">
              <a:buNone/>
            </a:pPr>
            <a:r>
              <a:rPr lang="en-US" sz="1800" dirty="0"/>
              <a:t>What does the state  </a:t>
            </a:r>
            <a:r>
              <a:rPr lang="en-US" sz="1800" b="1" i="1" dirty="0">
                <a:solidFill>
                  <a:srgbClr val="FFFD78"/>
                </a:solidFill>
                <a:latin typeface="Times New Roman" panose="02020603050405020304" pitchFamily="18" charset="0"/>
                <a:cs typeface="Times New Roman" panose="02020603050405020304" pitchFamily="18" charset="0"/>
              </a:rPr>
              <a:t>r</a:t>
            </a:r>
            <a:r>
              <a:rPr lang="en-US" sz="1800" i="1" dirty="0">
                <a:solidFill>
                  <a:srgbClr val="FFFD78"/>
                </a:solidFill>
                <a:latin typeface="Times New Roman" panose="02020603050405020304" pitchFamily="18" charset="0"/>
                <a:cs typeface="Times New Roman" panose="02020603050405020304" pitchFamily="18" charset="0"/>
              </a:rPr>
              <a:t> </a:t>
            </a:r>
            <a:r>
              <a:rPr lang="en-US" sz="1800" dirty="0">
                <a:solidFill>
                  <a:srgbClr val="FFFD78"/>
                </a:solidFill>
                <a:latin typeface="Times New Roman" panose="02020603050405020304" pitchFamily="18" charset="0"/>
                <a:cs typeface="Times New Roman" panose="02020603050405020304" pitchFamily="18" charset="0"/>
              </a:rPr>
              <a:t> = (1/3, 1/3, 1/3)  </a:t>
            </a:r>
            <a:r>
              <a:rPr lang="en-US" sz="1800" dirty="0">
                <a:cs typeface="Times New Roman" panose="02020603050405020304" pitchFamily="18" charset="0"/>
              </a:rPr>
              <a:t>correspond to?  </a:t>
            </a:r>
          </a:p>
          <a:p>
            <a:pPr marL="0" indent="0">
              <a:buNone/>
            </a:pPr>
            <a:endParaRPr lang="en-US" sz="1800" dirty="0"/>
          </a:p>
          <a:p>
            <a:pPr marL="0" indent="0">
              <a:buNone/>
            </a:pPr>
            <a:endParaRPr lang="en-US" sz="1800" dirty="0"/>
          </a:p>
          <a:p>
            <a:pPr marL="0" indent="0">
              <a:buNone/>
            </a:pPr>
            <a:r>
              <a:rPr lang="en-US" sz="1800" dirty="0"/>
              <a:t> </a:t>
            </a:r>
          </a:p>
        </p:txBody>
      </p:sp>
    </p:spTree>
    <p:extLst>
      <p:ext uri="{BB962C8B-B14F-4D97-AF65-F5344CB8AC3E}">
        <p14:creationId xmlns:p14="http://schemas.microsoft.com/office/powerpoint/2010/main" val="1785835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lnSpcReduction="10000"/>
          </a:bodyPr>
          <a:lstStyle/>
          <a:p>
            <a:pPr marL="0" indent="0">
              <a:buNone/>
            </a:pPr>
            <a:r>
              <a:rPr lang="en-US" sz="1800" dirty="0"/>
              <a:t>System </a:t>
            </a:r>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a:t>
            </a:r>
            <a:r>
              <a:rPr lang="en-US" sz="1800" dirty="0"/>
              <a:t>has property </a:t>
            </a:r>
            <a:r>
              <a:rPr lang="en-US" sz="1800" i="1" dirty="0">
                <a:latin typeface="Times New Roman" panose="02020603050405020304" pitchFamily="18" charset="0"/>
                <a:cs typeface="Times New Roman" panose="02020603050405020304" pitchFamily="18" charset="0"/>
              </a:rPr>
              <a:t>P</a:t>
            </a:r>
            <a:r>
              <a:rPr lang="en-US" sz="1800" i="1" dirty="0"/>
              <a:t>.   </a:t>
            </a:r>
            <a:r>
              <a:rPr lang="en-US" sz="1800" dirty="0"/>
              <a:t>e.g. system = a ball and we focus on it’s </a:t>
            </a:r>
            <a:r>
              <a:rPr lang="en-US" sz="1800" dirty="0" err="1"/>
              <a:t>colour</a:t>
            </a:r>
            <a:r>
              <a:rPr lang="en-US" sz="1800" dirty="0"/>
              <a:t> </a:t>
            </a:r>
            <a:r>
              <a:rPr lang="en-US" sz="1800" dirty="0">
                <a:latin typeface="Times New Roman" panose="02020603050405020304" pitchFamily="18" charset="0"/>
                <a:cs typeface="Times New Roman" panose="02020603050405020304" pitchFamily="18" charset="0"/>
              </a:rPr>
              <a:t>P = {‘red’, ‘blue’, ‘green’}</a:t>
            </a:r>
          </a:p>
          <a:p>
            <a:pPr marL="0" indent="0">
              <a:buNone/>
            </a:pPr>
            <a:endParaRPr lang="en-US" sz="1800" dirty="0"/>
          </a:p>
          <a:p>
            <a:pPr marL="0" indent="0">
              <a:buNone/>
            </a:pPr>
            <a:r>
              <a:rPr lang="en-US" sz="1800" dirty="0"/>
              <a:t>The state of the system (the ball) is a description of what its </a:t>
            </a:r>
            <a:r>
              <a:rPr lang="en-US" sz="1800" dirty="0" err="1"/>
              <a:t>colour</a:t>
            </a:r>
            <a:r>
              <a:rPr lang="en-US" sz="1800" dirty="0"/>
              <a:t> is. </a:t>
            </a:r>
          </a:p>
          <a:p>
            <a:pPr marL="0" indent="0">
              <a:buNone/>
            </a:pPr>
            <a:endParaRPr lang="en-US" sz="1800" dirty="0"/>
          </a:p>
          <a:p>
            <a:pPr marL="0" indent="0">
              <a:buNone/>
            </a:pPr>
            <a:r>
              <a:rPr lang="en-US" sz="1800" dirty="0"/>
              <a:t>If this is not known with certainty, it’s a description of the probabilities with which it could be different </a:t>
            </a:r>
            <a:r>
              <a:rPr lang="en-US" sz="1800" dirty="0" err="1"/>
              <a:t>colours</a:t>
            </a:r>
            <a:endParaRPr lang="en-US" sz="1800" dirty="0"/>
          </a:p>
          <a:p>
            <a:pPr marL="0" indent="0">
              <a:buNone/>
            </a:pPr>
            <a:endParaRPr lang="en-US" sz="1800" dirty="0"/>
          </a:p>
          <a:p>
            <a:pPr marL="0" indent="0" algn="ctr">
              <a:buNone/>
            </a:pPr>
            <a:r>
              <a:rPr lang="en-US" sz="1800" b="1" i="1" dirty="0">
                <a:latin typeface="Times New Roman" panose="02020603050405020304" pitchFamily="18" charset="0"/>
                <a:cs typeface="Times New Roman" panose="02020603050405020304" pitchFamily="18" charset="0"/>
              </a:rPr>
              <a:t>r</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(‘red’),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(‘blue’),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(‘green’)</a:t>
            </a:r>
          </a:p>
          <a:p>
            <a:pPr marL="0" indent="0" algn="ctr">
              <a:buNone/>
            </a:pPr>
            <a:endParaRPr lang="en-US" sz="1800" dirty="0"/>
          </a:p>
          <a:p>
            <a:pPr marL="0" indent="0">
              <a:buNone/>
            </a:pPr>
            <a:r>
              <a:rPr lang="en-US" sz="1800" dirty="0"/>
              <a:t>What does the state  </a:t>
            </a:r>
            <a:r>
              <a:rPr lang="en-US" sz="1800" b="1" i="1" dirty="0">
                <a:solidFill>
                  <a:srgbClr val="FFFD78"/>
                </a:solidFill>
                <a:latin typeface="Times New Roman" panose="02020603050405020304" pitchFamily="18" charset="0"/>
                <a:cs typeface="Times New Roman" panose="02020603050405020304" pitchFamily="18" charset="0"/>
              </a:rPr>
              <a:t>r</a:t>
            </a:r>
            <a:r>
              <a:rPr lang="en-US" sz="1800" i="1" dirty="0">
                <a:solidFill>
                  <a:srgbClr val="FFFD78"/>
                </a:solidFill>
                <a:latin typeface="Times New Roman" panose="02020603050405020304" pitchFamily="18" charset="0"/>
                <a:cs typeface="Times New Roman" panose="02020603050405020304" pitchFamily="18" charset="0"/>
              </a:rPr>
              <a:t> </a:t>
            </a:r>
            <a:r>
              <a:rPr lang="en-US" sz="1800" dirty="0">
                <a:solidFill>
                  <a:srgbClr val="FFFD78"/>
                </a:solidFill>
                <a:latin typeface="Times New Roman" panose="02020603050405020304" pitchFamily="18" charset="0"/>
                <a:cs typeface="Times New Roman" panose="02020603050405020304" pitchFamily="18" charset="0"/>
              </a:rPr>
              <a:t> = (1/3, 1/3, 1/3)  </a:t>
            </a:r>
            <a:r>
              <a:rPr lang="en-US" sz="1800" dirty="0">
                <a:cs typeface="Times New Roman" panose="02020603050405020304" pitchFamily="18" charset="0"/>
              </a:rPr>
              <a:t>correspond to?  The case where you have no clue what </a:t>
            </a:r>
            <a:r>
              <a:rPr lang="en-US" sz="1800" dirty="0" err="1">
                <a:cs typeface="Times New Roman" panose="02020603050405020304" pitchFamily="18" charset="0"/>
              </a:rPr>
              <a:t>colour</a:t>
            </a:r>
            <a:r>
              <a:rPr lang="en-US" sz="1800" dirty="0">
                <a:cs typeface="Times New Roman" panose="02020603050405020304" pitchFamily="18" charset="0"/>
              </a:rPr>
              <a:t> the ball is. This is called the </a:t>
            </a:r>
            <a:r>
              <a:rPr lang="en-US" sz="1800" dirty="0">
                <a:solidFill>
                  <a:srgbClr val="FFFD78"/>
                </a:solidFill>
                <a:cs typeface="Times New Roman" panose="02020603050405020304" pitchFamily="18" charset="0"/>
              </a:rPr>
              <a:t>maximally mixed state</a:t>
            </a:r>
            <a:r>
              <a:rPr lang="en-US" sz="1800" dirty="0">
                <a:cs typeface="Times New Roman" panose="02020603050405020304" pitchFamily="18" charset="0"/>
              </a:rPr>
              <a:t>.  </a:t>
            </a:r>
          </a:p>
          <a:p>
            <a:pPr marL="0" indent="0">
              <a:buNone/>
            </a:pPr>
            <a:endParaRPr lang="en-US" sz="1800" dirty="0"/>
          </a:p>
          <a:p>
            <a:pPr marL="0" indent="0">
              <a:buNone/>
            </a:pPr>
            <a:endParaRPr lang="en-US" sz="1800" dirty="0"/>
          </a:p>
          <a:p>
            <a:pPr marL="0" indent="0">
              <a:buNone/>
            </a:pPr>
            <a:r>
              <a:rPr lang="en-US" sz="1800" dirty="0"/>
              <a:t> </a:t>
            </a:r>
          </a:p>
        </p:txBody>
      </p:sp>
    </p:spTree>
    <p:extLst>
      <p:ext uri="{BB962C8B-B14F-4D97-AF65-F5344CB8AC3E}">
        <p14:creationId xmlns:p14="http://schemas.microsoft.com/office/powerpoint/2010/main" val="445321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System </a:t>
            </a:r>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a:t>
            </a:r>
            <a:r>
              <a:rPr lang="en-US" sz="1800" dirty="0"/>
              <a:t>has property </a:t>
            </a:r>
            <a:r>
              <a:rPr lang="en-US" sz="1800" i="1" dirty="0">
                <a:latin typeface="Times New Roman" panose="02020603050405020304" pitchFamily="18" charset="0"/>
                <a:cs typeface="Times New Roman" panose="02020603050405020304" pitchFamily="18" charset="0"/>
              </a:rPr>
              <a:t>P</a:t>
            </a:r>
            <a:r>
              <a:rPr lang="en-US" sz="1800" i="1" dirty="0"/>
              <a:t>.   </a:t>
            </a:r>
            <a:r>
              <a:rPr lang="en-US" sz="1800" dirty="0"/>
              <a:t>e.g. system = a ball and we focus on it’s </a:t>
            </a:r>
            <a:r>
              <a:rPr lang="en-US" sz="1800" dirty="0" err="1"/>
              <a:t>colour</a:t>
            </a:r>
            <a:r>
              <a:rPr lang="en-US" sz="1800" dirty="0"/>
              <a:t> </a:t>
            </a:r>
            <a:r>
              <a:rPr lang="en-US" sz="1800" dirty="0">
                <a:latin typeface="Times New Roman" panose="02020603050405020304" pitchFamily="18" charset="0"/>
                <a:cs typeface="Times New Roman" panose="02020603050405020304" pitchFamily="18" charset="0"/>
              </a:rPr>
              <a:t>P = {‘red’, ‘blue’, ‘green’}</a:t>
            </a:r>
          </a:p>
          <a:p>
            <a:pPr marL="0" indent="0">
              <a:buNone/>
            </a:pPr>
            <a:endParaRPr lang="en-US" sz="1800" dirty="0"/>
          </a:p>
          <a:p>
            <a:pPr marL="0" indent="0">
              <a:buNone/>
            </a:pPr>
            <a:r>
              <a:rPr lang="en-US" sz="1800" dirty="0"/>
              <a:t>The state of the system (the ball) is a description of what its </a:t>
            </a:r>
            <a:r>
              <a:rPr lang="en-US" sz="1800" dirty="0" err="1"/>
              <a:t>colour</a:t>
            </a:r>
            <a:r>
              <a:rPr lang="en-US" sz="1800" dirty="0"/>
              <a:t> is. </a:t>
            </a:r>
          </a:p>
          <a:p>
            <a:pPr marL="0" indent="0">
              <a:buNone/>
            </a:pPr>
            <a:endParaRPr lang="en-US" sz="1800" dirty="0"/>
          </a:p>
          <a:p>
            <a:pPr marL="0" indent="0">
              <a:buNone/>
            </a:pPr>
            <a:r>
              <a:rPr lang="en-US" sz="1800" dirty="0"/>
              <a:t>If this is not known with certainty, it’s a description of the probabilities with which it could be different </a:t>
            </a:r>
            <a:r>
              <a:rPr lang="en-US" sz="1800" dirty="0" err="1"/>
              <a:t>colours</a:t>
            </a:r>
            <a:endParaRPr lang="en-US" sz="1800" dirty="0"/>
          </a:p>
          <a:p>
            <a:pPr marL="0" indent="0">
              <a:buNone/>
            </a:pPr>
            <a:endParaRPr lang="en-US" sz="1800" dirty="0"/>
          </a:p>
          <a:p>
            <a:pPr marL="0" indent="0" algn="ctr">
              <a:buNone/>
            </a:pPr>
            <a:r>
              <a:rPr lang="en-US" sz="1800" b="1" i="1" dirty="0">
                <a:latin typeface="Times New Roman" panose="02020603050405020304" pitchFamily="18" charset="0"/>
                <a:cs typeface="Times New Roman" panose="02020603050405020304" pitchFamily="18" charset="0"/>
              </a:rPr>
              <a:t>r</a:t>
            </a:r>
            <a:r>
              <a:rPr lang="en-US" sz="1800" dirty="0">
                <a:latin typeface="Times New Roman" panose="02020603050405020304" pitchFamily="18" charset="0"/>
                <a:cs typeface="Times New Roman" panose="02020603050405020304" pitchFamily="18" charset="0"/>
              </a:rPr>
              <a:t> = (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(‘red’),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(‘blue’),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(‘green’)</a:t>
            </a:r>
          </a:p>
          <a:p>
            <a:pPr marL="0" indent="0" algn="ctr">
              <a:buNone/>
            </a:pPr>
            <a:endParaRPr lang="en-US" sz="1800" dirty="0"/>
          </a:p>
          <a:p>
            <a:pPr marL="0" indent="0">
              <a:buNone/>
            </a:pPr>
            <a:r>
              <a:rPr lang="en-US" sz="1800" dirty="0"/>
              <a:t>What does the state  </a:t>
            </a:r>
            <a:r>
              <a:rPr lang="en-US" sz="1800" b="1" i="1" dirty="0">
                <a:solidFill>
                  <a:srgbClr val="FFFD78"/>
                </a:solidFill>
                <a:latin typeface="Times New Roman" panose="02020603050405020304" pitchFamily="18" charset="0"/>
                <a:cs typeface="Times New Roman" panose="02020603050405020304" pitchFamily="18" charset="0"/>
              </a:rPr>
              <a:t>r </a:t>
            </a:r>
            <a:r>
              <a:rPr lang="en-US" sz="1800" dirty="0">
                <a:solidFill>
                  <a:srgbClr val="FFFD78"/>
                </a:solidFill>
                <a:latin typeface="Times New Roman" panose="02020603050405020304" pitchFamily="18" charset="0"/>
                <a:cs typeface="Times New Roman" panose="02020603050405020304" pitchFamily="18" charset="0"/>
              </a:rPr>
              <a:t> = (1/3, 1/3, 1/3)  </a:t>
            </a:r>
            <a:r>
              <a:rPr lang="en-US" sz="1800" dirty="0">
                <a:cs typeface="Times New Roman" panose="02020603050405020304" pitchFamily="18" charset="0"/>
              </a:rPr>
              <a:t>correspond to?  The case where you have no clue what </a:t>
            </a:r>
            <a:r>
              <a:rPr lang="en-US" sz="1800" dirty="0" err="1">
                <a:cs typeface="Times New Roman" panose="02020603050405020304" pitchFamily="18" charset="0"/>
              </a:rPr>
              <a:t>colour</a:t>
            </a:r>
            <a:r>
              <a:rPr lang="en-US" sz="1800" dirty="0">
                <a:cs typeface="Times New Roman" panose="02020603050405020304" pitchFamily="18" charset="0"/>
              </a:rPr>
              <a:t> the ball is. This is called the </a:t>
            </a:r>
            <a:r>
              <a:rPr lang="en-US" sz="1800" dirty="0">
                <a:solidFill>
                  <a:srgbClr val="FFFD78"/>
                </a:solidFill>
                <a:cs typeface="Times New Roman" panose="02020603050405020304" pitchFamily="18" charset="0"/>
              </a:rPr>
              <a:t>maximally mixed state</a:t>
            </a:r>
            <a:r>
              <a:rPr lang="en-US" sz="1800" dirty="0">
                <a:cs typeface="Times New Roman" panose="02020603050405020304" pitchFamily="18" charset="0"/>
              </a:rPr>
              <a:t>.  </a:t>
            </a:r>
          </a:p>
          <a:p>
            <a:pPr marL="0" indent="0">
              <a:buNone/>
            </a:pPr>
            <a:endParaRPr lang="en-US" sz="1800" dirty="0"/>
          </a:p>
          <a:p>
            <a:pPr marL="0" indent="0">
              <a:buNone/>
            </a:pPr>
            <a:r>
              <a:rPr lang="en-US" sz="1800" dirty="0"/>
              <a:t>And we can write it in terms of the basis states as  </a:t>
            </a:r>
            <a:r>
              <a:rPr lang="en-US" sz="1800" b="1" i="1" dirty="0">
                <a:solidFill>
                  <a:srgbClr val="FFFD78"/>
                </a:solidFill>
                <a:latin typeface="Times New Roman" panose="02020603050405020304" pitchFamily="18" charset="0"/>
                <a:cs typeface="Times New Roman" panose="02020603050405020304" pitchFamily="18" charset="0"/>
              </a:rPr>
              <a:t>r </a:t>
            </a:r>
            <a:r>
              <a:rPr lang="en-US" sz="1800" dirty="0">
                <a:solidFill>
                  <a:srgbClr val="FFFD78"/>
                </a:solidFill>
                <a:latin typeface="Times New Roman" panose="02020603050405020304" pitchFamily="18" charset="0"/>
                <a:cs typeface="Times New Roman" panose="02020603050405020304" pitchFamily="18" charset="0"/>
              </a:rPr>
              <a:t> = 1/3 </a:t>
            </a:r>
            <a:r>
              <a:rPr lang="en-US" sz="1800" b="1" i="1" dirty="0">
                <a:solidFill>
                  <a:srgbClr val="FFFD78"/>
                </a:solidFill>
                <a:latin typeface="Times New Roman" panose="02020603050405020304" pitchFamily="18" charset="0"/>
                <a:cs typeface="Times New Roman" panose="02020603050405020304" pitchFamily="18" charset="0"/>
              </a:rPr>
              <a:t>e</a:t>
            </a:r>
            <a:r>
              <a:rPr lang="en-US" sz="1800" i="1" baseline="-25000" dirty="0">
                <a:solidFill>
                  <a:srgbClr val="FFFD78"/>
                </a:solidFill>
                <a:latin typeface="Times New Roman" panose="02020603050405020304" pitchFamily="18" charset="0"/>
                <a:cs typeface="Times New Roman" panose="02020603050405020304" pitchFamily="18" charset="0"/>
              </a:rPr>
              <a:t>1</a:t>
            </a:r>
            <a:r>
              <a:rPr lang="en-US" sz="1800" i="1" dirty="0">
                <a:solidFill>
                  <a:srgbClr val="FFFD78"/>
                </a:solidFill>
                <a:latin typeface="Times New Roman" panose="02020603050405020304" pitchFamily="18" charset="0"/>
                <a:cs typeface="Times New Roman" panose="02020603050405020304" pitchFamily="18" charset="0"/>
              </a:rPr>
              <a:t> + </a:t>
            </a:r>
            <a:r>
              <a:rPr lang="en-US" sz="1800" dirty="0">
                <a:solidFill>
                  <a:srgbClr val="FFFD78"/>
                </a:solidFill>
                <a:latin typeface="Times New Roman" panose="02020603050405020304" pitchFamily="18" charset="0"/>
                <a:cs typeface="Times New Roman" panose="02020603050405020304" pitchFamily="18" charset="0"/>
              </a:rPr>
              <a:t>1/3 </a:t>
            </a:r>
            <a:r>
              <a:rPr lang="en-US" sz="1800" b="1" i="1" dirty="0">
                <a:solidFill>
                  <a:srgbClr val="FFFD78"/>
                </a:solidFill>
                <a:latin typeface="Times New Roman" panose="02020603050405020304" pitchFamily="18" charset="0"/>
                <a:cs typeface="Times New Roman" panose="02020603050405020304" pitchFamily="18" charset="0"/>
              </a:rPr>
              <a:t>e</a:t>
            </a:r>
            <a:r>
              <a:rPr lang="en-US" sz="1800" b="1" i="1" baseline="-25000" dirty="0">
                <a:solidFill>
                  <a:srgbClr val="FFFD78"/>
                </a:solidFill>
                <a:latin typeface="Times New Roman" panose="02020603050405020304" pitchFamily="18" charset="0"/>
                <a:cs typeface="Times New Roman" panose="02020603050405020304" pitchFamily="18" charset="0"/>
              </a:rPr>
              <a:t>2  </a:t>
            </a:r>
            <a:r>
              <a:rPr lang="en-US" sz="1800" b="1" i="1" dirty="0">
                <a:solidFill>
                  <a:srgbClr val="FFFD78"/>
                </a:solidFill>
                <a:latin typeface="Times New Roman" panose="02020603050405020304" pitchFamily="18" charset="0"/>
                <a:cs typeface="Times New Roman" panose="02020603050405020304" pitchFamily="18" charset="0"/>
              </a:rPr>
              <a:t>+ </a:t>
            </a:r>
            <a:r>
              <a:rPr lang="en-US" sz="1800" dirty="0">
                <a:solidFill>
                  <a:srgbClr val="FFFD78"/>
                </a:solidFill>
                <a:latin typeface="Times New Roman" panose="02020603050405020304" pitchFamily="18" charset="0"/>
                <a:cs typeface="Times New Roman" panose="02020603050405020304" pitchFamily="18" charset="0"/>
              </a:rPr>
              <a:t>1/3 </a:t>
            </a:r>
            <a:r>
              <a:rPr lang="en-US" sz="1800" b="1" i="1" dirty="0">
                <a:solidFill>
                  <a:srgbClr val="FFFD78"/>
                </a:solidFill>
                <a:latin typeface="Times New Roman" panose="02020603050405020304" pitchFamily="18" charset="0"/>
                <a:cs typeface="Times New Roman" panose="02020603050405020304" pitchFamily="18" charset="0"/>
              </a:rPr>
              <a:t>e</a:t>
            </a:r>
            <a:r>
              <a:rPr lang="en-US" sz="1800" b="1" i="1" baseline="-25000" dirty="0">
                <a:solidFill>
                  <a:srgbClr val="FFFD78"/>
                </a:solidFill>
                <a:latin typeface="Times New Roman" panose="02020603050405020304" pitchFamily="18" charset="0"/>
                <a:cs typeface="Times New Roman" panose="02020603050405020304" pitchFamily="18" charset="0"/>
              </a:rPr>
              <a:t>3</a:t>
            </a:r>
            <a:endParaRPr lang="en-US" sz="1800" i="1" dirty="0">
              <a:solidFill>
                <a:srgbClr val="FFFD78"/>
              </a:solidFill>
            </a:endParaRPr>
          </a:p>
        </p:txBody>
      </p:sp>
    </p:spTree>
    <p:extLst>
      <p:ext uri="{BB962C8B-B14F-4D97-AF65-F5344CB8AC3E}">
        <p14:creationId xmlns:p14="http://schemas.microsoft.com/office/powerpoint/2010/main" val="206904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Why study quantum information theory? </a:t>
            </a:r>
          </a:p>
        </p:txBody>
      </p:sp>
    </p:spTree>
    <p:extLst>
      <p:ext uri="{BB962C8B-B14F-4D97-AF65-F5344CB8AC3E}">
        <p14:creationId xmlns:p14="http://schemas.microsoft.com/office/powerpoint/2010/main" val="2650841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System </a:t>
            </a:r>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a:t>
            </a:r>
            <a:r>
              <a:rPr lang="en-US" sz="1800" dirty="0"/>
              <a:t>has property </a:t>
            </a:r>
            <a:r>
              <a:rPr lang="en-US" sz="1800" i="1" dirty="0">
                <a:latin typeface="Times New Roman" panose="02020603050405020304" pitchFamily="18" charset="0"/>
                <a:cs typeface="Times New Roman" panose="02020603050405020304" pitchFamily="18" charset="0"/>
              </a:rPr>
              <a:t>P</a:t>
            </a:r>
            <a:r>
              <a:rPr lang="en-US" sz="1800" i="1" dirty="0"/>
              <a:t>.   </a:t>
            </a:r>
            <a:r>
              <a:rPr lang="en-US" sz="1800" dirty="0"/>
              <a:t>e.g. system = a ball and we focus on it’s </a:t>
            </a:r>
            <a:r>
              <a:rPr lang="en-US" sz="1800" dirty="0" err="1"/>
              <a:t>colour</a:t>
            </a:r>
            <a:r>
              <a:rPr lang="en-US" sz="1800" dirty="0"/>
              <a:t> </a:t>
            </a:r>
            <a:r>
              <a:rPr lang="en-US" sz="1800" dirty="0">
                <a:latin typeface="Times New Roman" panose="02020603050405020304" pitchFamily="18" charset="0"/>
                <a:cs typeface="Times New Roman" panose="02020603050405020304" pitchFamily="18" charset="0"/>
              </a:rPr>
              <a:t>P = {‘red’, ‘blue’, ‘green’}</a:t>
            </a:r>
          </a:p>
          <a:p>
            <a:pPr marL="0" indent="0">
              <a:buNone/>
            </a:pPr>
            <a:endParaRPr lang="en-US" sz="1800" dirty="0"/>
          </a:p>
          <a:p>
            <a:pPr marL="0" indent="0">
              <a:buNone/>
            </a:pPr>
            <a:r>
              <a:rPr lang="en-US" sz="1800" dirty="0"/>
              <a:t>The state of the system (the ball) is a description of what its </a:t>
            </a:r>
            <a:r>
              <a:rPr lang="en-US" sz="1800" dirty="0" err="1"/>
              <a:t>colour</a:t>
            </a:r>
            <a:r>
              <a:rPr lang="en-US" sz="1800" dirty="0"/>
              <a:t> is. </a:t>
            </a:r>
          </a:p>
          <a:p>
            <a:pPr marL="0" indent="0">
              <a:buNone/>
            </a:pPr>
            <a:endParaRPr lang="en-US" sz="1800" dirty="0"/>
          </a:p>
          <a:p>
            <a:pPr marL="0" indent="0">
              <a:buNone/>
            </a:pPr>
            <a:r>
              <a:rPr lang="en-US" sz="1800" dirty="0"/>
              <a:t>If this is not known with certainty, it’s a description of the probabilities with which it could be different </a:t>
            </a:r>
            <a:r>
              <a:rPr lang="en-US" sz="1800" dirty="0" err="1"/>
              <a:t>colours</a:t>
            </a:r>
            <a:endParaRPr lang="en-US" sz="1800" dirty="0"/>
          </a:p>
          <a:p>
            <a:pPr marL="0" indent="0">
              <a:buNone/>
            </a:pPr>
            <a:endParaRPr lang="en-US" sz="1800" dirty="0"/>
          </a:p>
          <a:p>
            <a:pPr marL="0" indent="0" algn="ctr">
              <a:buNone/>
            </a:pPr>
            <a:r>
              <a:rPr lang="en-US" sz="1800" b="1" i="1" dirty="0">
                <a:latin typeface="Times New Roman" panose="02020603050405020304" pitchFamily="18" charset="0"/>
                <a:cs typeface="Times New Roman" panose="02020603050405020304" pitchFamily="18" charset="0"/>
              </a:rPr>
              <a:t>r</a:t>
            </a:r>
            <a:r>
              <a:rPr lang="en-US" sz="1800" dirty="0">
                <a:latin typeface="Times New Roman" panose="02020603050405020304" pitchFamily="18" charset="0"/>
                <a:cs typeface="Times New Roman" panose="02020603050405020304" pitchFamily="18" charset="0"/>
              </a:rPr>
              <a:t> = (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(‘red’),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(‘blue’),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(‘green’)</a:t>
            </a:r>
          </a:p>
          <a:p>
            <a:pPr marL="0" indent="0" algn="ctr">
              <a:buNone/>
            </a:pPr>
            <a:endParaRPr lang="en-US" sz="1800" dirty="0"/>
          </a:p>
          <a:p>
            <a:pPr marL="0" indent="0">
              <a:buNone/>
            </a:pPr>
            <a:r>
              <a:rPr lang="en-US" sz="1800" dirty="0"/>
              <a:t>The most general state of the system can be written as</a:t>
            </a:r>
            <a:r>
              <a:rPr lang="en-US" sz="1800" b="1" dirty="0"/>
              <a:t> </a:t>
            </a:r>
            <a:r>
              <a:rPr lang="en-US" sz="1800" b="1" i="1" dirty="0">
                <a:solidFill>
                  <a:srgbClr val="FFFD78"/>
                </a:solidFill>
                <a:latin typeface="Times New Roman" panose="02020603050405020304" pitchFamily="18" charset="0"/>
                <a:cs typeface="Times New Roman" panose="02020603050405020304" pitchFamily="18" charset="0"/>
              </a:rPr>
              <a:t>r </a:t>
            </a:r>
            <a:r>
              <a:rPr lang="en-US" sz="1800" b="1" dirty="0">
                <a:solidFill>
                  <a:srgbClr val="FFFD78"/>
                </a:solidFill>
                <a:latin typeface="Times New Roman" panose="02020603050405020304" pitchFamily="18" charset="0"/>
                <a:cs typeface="Times New Roman" panose="02020603050405020304" pitchFamily="18" charset="0"/>
              </a:rPr>
              <a:t> </a:t>
            </a:r>
            <a:r>
              <a:rPr lang="en-US" sz="1800" dirty="0">
                <a:solidFill>
                  <a:srgbClr val="FFFD78"/>
                </a:solidFill>
                <a:latin typeface="Times New Roman" panose="02020603050405020304" pitchFamily="18" charset="0"/>
                <a:cs typeface="Times New Roman" panose="02020603050405020304" pitchFamily="18" charset="0"/>
              </a:rPr>
              <a:t>= (</a:t>
            </a:r>
            <a:r>
              <a:rPr lang="en-US" sz="1800" i="1" dirty="0">
                <a:solidFill>
                  <a:srgbClr val="FFFD78"/>
                </a:solidFill>
                <a:latin typeface="Times New Roman" panose="02020603050405020304" pitchFamily="18" charset="0"/>
                <a:cs typeface="Times New Roman" panose="02020603050405020304" pitchFamily="18" charset="0"/>
              </a:rPr>
              <a:t>r</a:t>
            </a:r>
            <a:r>
              <a:rPr lang="en-US" sz="1800" i="1" baseline="-25000" dirty="0">
                <a:solidFill>
                  <a:srgbClr val="FFFD78"/>
                </a:solidFill>
                <a:latin typeface="Times New Roman" panose="02020603050405020304" pitchFamily="18" charset="0"/>
                <a:cs typeface="Times New Roman" panose="02020603050405020304" pitchFamily="18" charset="0"/>
              </a:rPr>
              <a:t>1</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2</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3</a:t>
            </a:r>
            <a:r>
              <a:rPr lang="en-US" sz="1800" dirty="0">
                <a:solidFill>
                  <a:srgbClr val="FFFD78"/>
                </a:solidFill>
                <a:latin typeface="Times New Roman" panose="02020603050405020304" pitchFamily="18" charset="0"/>
                <a:cs typeface="Times New Roman" panose="02020603050405020304" pitchFamily="18" charset="0"/>
              </a:rPr>
              <a:t>)  </a:t>
            </a:r>
            <a:endParaRPr lang="en-US" sz="1800" dirty="0">
              <a:cs typeface="Times New Roman" panose="02020603050405020304" pitchFamily="18" charset="0"/>
            </a:endParaRPr>
          </a:p>
          <a:p>
            <a:pPr marL="0" indent="0">
              <a:buNone/>
            </a:pPr>
            <a:endParaRPr lang="en-US" sz="1800" i="1" dirty="0">
              <a:solidFill>
                <a:srgbClr val="FFFD78"/>
              </a:solidFill>
              <a:cs typeface="Times New Roman" panose="02020603050405020304" pitchFamily="18" charset="0"/>
            </a:endParaRPr>
          </a:p>
          <a:p>
            <a:pPr marL="0" indent="0">
              <a:buNone/>
            </a:pPr>
            <a:r>
              <a:rPr lang="en-US" sz="1800" dirty="0">
                <a:solidFill>
                  <a:srgbClr val="FFFD78"/>
                </a:solidFill>
                <a:cs typeface="Times New Roman" panose="02020603050405020304" pitchFamily="18" charset="0"/>
              </a:rPr>
              <a:t>What constraints are needed here?</a:t>
            </a:r>
            <a:endParaRPr lang="en-US" sz="1800" dirty="0">
              <a:solidFill>
                <a:srgbClr val="FFFD78"/>
              </a:solidFill>
            </a:endParaRPr>
          </a:p>
        </p:txBody>
      </p:sp>
    </p:spTree>
    <p:extLst>
      <p:ext uri="{BB962C8B-B14F-4D97-AF65-F5344CB8AC3E}">
        <p14:creationId xmlns:p14="http://schemas.microsoft.com/office/powerpoint/2010/main" val="867718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System </a:t>
            </a:r>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a:t>
            </a:r>
            <a:r>
              <a:rPr lang="en-US" sz="1800" dirty="0"/>
              <a:t>has property </a:t>
            </a:r>
            <a:r>
              <a:rPr lang="en-US" sz="1800" i="1" dirty="0">
                <a:latin typeface="Times New Roman" panose="02020603050405020304" pitchFamily="18" charset="0"/>
                <a:cs typeface="Times New Roman" panose="02020603050405020304" pitchFamily="18" charset="0"/>
              </a:rPr>
              <a:t>P</a:t>
            </a:r>
            <a:r>
              <a:rPr lang="en-US" sz="1800" i="1" dirty="0"/>
              <a:t>.   </a:t>
            </a:r>
            <a:r>
              <a:rPr lang="en-US" sz="1800" dirty="0"/>
              <a:t>e.g. system = a ball and we focus on it’s </a:t>
            </a:r>
            <a:r>
              <a:rPr lang="en-US" sz="1800" dirty="0" err="1"/>
              <a:t>colour</a:t>
            </a:r>
            <a:r>
              <a:rPr lang="en-US" sz="1800" dirty="0"/>
              <a:t> </a:t>
            </a:r>
            <a:r>
              <a:rPr lang="en-US" sz="1800" dirty="0">
                <a:latin typeface="Times New Roman" panose="02020603050405020304" pitchFamily="18" charset="0"/>
                <a:cs typeface="Times New Roman" panose="02020603050405020304" pitchFamily="18" charset="0"/>
              </a:rPr>
              <a:t>P = {‘red’, ‘blue’, ‘green’}</a:t>
            </a:r>
          </a:p>
          <a:p>
            <a:pPr marL="0" indent="0">
              <a:buNone/>
            </a:pPr>
            <a:endParaRPr lang="en-US" sz="1800" dirty="0"/>
          </a:p>
          <a:p>
            <a:pPr marL="0" indent="0">
              <a:buNone/>
            </a:pPr>
            <a:r>
              <a:rPr lang="en-US" sz="1800" dirty="0"/>
              <a:t>The state of the system (the ball) is a description of what its </a:t>
            </a:r>
            <a:r>
              <a:rPr lang="en-US" sz="1800" dirty="0" err="1"/>
              <a:t>colour</a:t>
            </a:r>
            <a:r>
              <a:rPr lang="en-US" sz="1800" dirty="0"/>
              <a:t> is. </a:t>
            </a:r>
          </a:p>
          <a:p>
            <a:pPr marL="0" indent="0">
              <a:buNone/>
            </a:pPr>
            <a:endParaRPr lang="en-US" sz="1800" dirty="0"/>
          </a:p>
          <a:p>
            <a:pPr marL="0" indent="0">
              <a:buNone/>
            </a:pPr>
            <a:r>
              <a:rPr lang="en-US" sz="1800" dirty="0"/>
              <a:t>If this is not known with certainty, it’s a description of the probabilities with which it could be different </a:t>
            </a:r>
            <a:r>
              <a:rPr lang="en-US" sz="1800" dirty="0" err="1"/>
              <a:t>colours</a:t>
            </a:r>
            <a:endParaRPr lang="en-US" sz="1800" dirty="0"/>
          </a:p>
          <a:p>
            <a:pPr marL="0" indent="0">
              <a:buNone/>
            </a:pPr>
            <a:endParaRPr lang="en-US" sz="1800" dirty="0"/>
          </a:p>
          <a:p>
            <a:pPr marL="0" indent="0" algn="ctr">
              <a:buNone/>
            </a:pPr>
            <a:r>
              <a:rPr lang="en-US" sz="1800" i="1" dirty="0">
                <a:latin typeface="Times New Roman" panose="02020603050405020304" pitchFamily="18" charset="0"/>
                <a:cs typeface="Times New Roman" panose="02020603050405020304" pitchFamily="18" charset="0"/>
              </a:rPr>
              <a:t>r</a:t>
            </a:r>
            <a:r>
              <a:rPr lang="en-US" sz="1800" dirty="0">
                <a:latin typeface="Times New Roman" panose="02020603050405020304" pitchFamily="18" charset="0"/>
                <a:cs typeface="Times New Roman" panose="02020603050405020304" pitchFamily="18" charset="0"/>
              </a:rPr>
              <a:t> = (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(‘red’),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(‘blue’),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(‘green’)</a:t>
            </a:r>
          </a:p>
          <a:p>
            <a:pPr marL="0" indent="0" algn="ctr">
              <a:buNone/>
            </a:pPr>
            <a:endParaRPr lang="en-US" sz="1800" dirty="0"/>
          </a:p>
          <a:p>
            <a:pPr marL="0" indent="0">
              <a:buNone/>
            </a:pPr>
            <a:r>
              <a:rPr lang="en-US" sz="1800" dirty="0"/>
              <a:t>The most general state of the system can be written as </a:t>
            </a:r>
            <a:r>
              <a:rPr lang="en-US" sz="1800" b="1" i="1" dirty="0">
                <a:solidFill>
                  <a:srgbClr val="FFFD78"/>
                </a:solidFill>
                <a:latin typeface="Times New Roman" panose="02020603050405020304" pitchFamily="18" charset="0"/>
                <a:cs typeface="Times New Roman" panose="02020603050405020304" pitchFamily="18" charset="0"/>
              </a:rPr>
              <a:t>r</a:t>
            </a:r>
            <a:r>
              <a:rPr lang="en-US" sz="1800" i="1" dirty="0">
                <a:solidFill>
                  <a:srgbClr val="FFFD78"/>
                </a:solidFill>
                <a:latin typeface="Times New Roman" panose="02020603050405020304" pitchFamily="18" charset="0"/>
                <a:cs typeface="Times New Roman" panose="02020603050405020304" pitchFamily="18" charset="0"/>
              </a:rPr>
              <a:t> </a:t>
            </a:r>
            <a:r>
              <a:rPr lang="en-US" sz="1800" dirty="0">
                <a:solidFill>
                  <a:srgbClr val="FFFD78"/>
                </a:solidFill>
                <a:latin typeface="Times New Roman" panose="02020603050405020304" pitchFamily="18" charset="0"/>
                <a:cs typeface="Times New Roman" panose="02020603050405020304" pitchFamily="18" charset="0"/>
              </a:rPr>
              <a:t> = (</a:t>
            </a:r>
            <a:r>
              <a:rPr lang="en-US" sz="1800" i="1" dirty="0">
                <a:solidFill>
                  <a:srgbClr val="FFFD78"/>
                </a:solidFill>
                <a:latin typeface="Times New Roman" panose="02020603050405020304" pitchFamily="18" charset="0"/>
                <a:cs typeface="Times New Roman" panose="02020603050405020304" pitchFamily="18" charset="0"/>
              </a:rPr>
              <a:t>r</a:t>
            </a:r>
            <a:r>
              <a:rPr lang="en-US" sz="1800" i="1" baseline="-25000" dirty="0">
                <a:solidFill>
                  <a:srgbClr val="FFFD78"/>
                </a:solidFill>
                <a:latin typeface="Times New Roman" panose="02020603050405020304" pitchFamily="18" charset="0"/>
                <a:cs typeface="Times New Roman" panose="02020603050405020304" pitchFamily="18" charset="0"/>
              </a:rPr>
              <a:t>1</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2</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3</a:t>
            </a:r>
            <a:r>
              <a:rPr lang="en-US" sz="1800" dirty="0">
                <a:solidFill>
                  <a:srgbClr val="FFFD78"/>
                </a:solidFill>
                <a:latin typeface="Times New Roman" panose="02020603050405020304" pitchFamily="18" charset="0"/>
                <a:cs typeface="Times New Roman" panose="02020603050405020304" pitchFamily="18" charset="0"/>
              </a:rPr>
              <a:t>)  </a:t>
            </a:r>
            <a:endParaRPr lang="en-US" sz="1800" dirty="0">
              <a:cs typeface="Times New Roman" panose="02020603050405020304" pitchFamily="18" charset="0"/>
            </a:endParaRPr>
          </a:p>
          <a:p>
            <a:pPr marL="0" indent="0">
              <a:buNone/>
            </a:pPr>
            <a:endParaRPr lang="en-US" sz="1800" i="1" dirty="0">
              <a:solidFill>
                <a:srgbClr val="FFFD78"/>
              </a:solidFill>
              <a:cs typeface="Times New Roman" panose="02020603050405020304" pitchFamily="18" charset="0"/>
            </a:endParaRPr>
          </a:p>
          <a:p>
            <a:pPr marL="0" indent="0">
              <a:buNone/>
            </a:pPr>
            <a:r>
              <a:rPr lang="en-US" sz="1800" dirty="0">
                <a:solidFill>
                  <a:srgbClr val="FFFD78"/>
                </a:solidFill>
                <a:cs typeface="Times New Roman" panose="02020603050405020304" pitchFamily="18" charset="0"/>
              </a:rPr>
              <a:t>What constraints are needed here?  </a:t>
            </a:r>
            <a:r>
              <a:rPr lang="en-US" sz="1800" dirty="0" err="1">
                <a:solidFill>
                  <a:srgbClr val="FFFD78"/>
                </a:solidFill>
                <a:latin typeface="Times New Roman" panose="02020603050405020304" pitchFamily="18" charset="0"/>
                <a:cs typeface="Times New Roman" panose="02020603050405020304" pitchFamily="18" charset="0"/>
              </a:rPr>
              <a:t>r</a:t>
            </a:r>
            <a:r>
              <a:rPr lang="en-US" sz="1800" baseline="-25000" dirty="0" err="1">
                <a:solidFill>
                  <a:srgbClr val="FFFD78"/>
                </a:solidFill>
                <a:latin typeface="Times New Roman" panose="02020603050405020304" pitchFamily="18" charset="0"/>
                <a:cs typeface="Times New Roman" panose="02020603050405020304" pitchFamily="18" charset="0"/>
              </a:rPr>
              <a:t>i</a:t>
            </a:r>
            <a:r>
              <a:rPr lang="en-US" sz="1800" baseline="-25000" dirty="0">
                <a:solidFill>
                  <a:srgbClr val="FFFD78"/>
                </a:solidFill>
                <a:latin typeface="Times New Roman" panose="02020603050405020304" pitchFamily="18" charset="0"/>
                <a:cs typeface="Times New Roman" panose="02020603050405020304" pitchFamily="18" charset="0"/>
              </a:rPr>
              <a:t> </a:t>
            </a:r>
            <a:r>
              <a:rPr lang="en-US" sz="1800" dirty="0">
                <a:solidFill>
                  <a:srgbClr val="FFFD78"/>
                </a:solidFill>
                <a:latin typeface="Times New Roman" panose="02020603050405020304" pitchFamily="18" charset="0"/>
                <a:cs typeface="Times New Roman" panose="02020603050405020304" pitchFamily="18" charset="0"/>
              </a:rPr>
              <a:t>&gt; 1 and </a:t>
            </a:r>
          </a:p>
        </p:txBody>
      </p:sp>
      <p:pic>
        <p:nvPicPr>
          <p:cNvPr id="4" name="Picture 3">
            <a:extLst>
              <a:ext uri="{FF2B5EF4-FFF2-40B4-BE49-F238E27FC236}">
                <a16:creationId xmlns:a16="http://schemas.microsoft.com/office/drawing/2014/main" id="{D8411A29-AB6F-1D44-914C-331660C12C0B}"/>
              </a:ext>
            </a:extLst>
          </p:cNvPr>
          <p:cNvPicPr>
            <a:picLocks noChangeAspect="1"/>
          </p:cNvPicPr>
          <p:nvPr/>
        </p:nvPicPr>
        <p:blipFill>
          <a:blip r:embed="rId2"/>
          <a:stretch>
            <a:fillRect/>
          </a:stretch>
        </p:blipFill>
        <p:spPr>
          <a:xfrm>
            <a:off x="5321299" y="5543550"/>
            <a:ext cx="939800" cy="495300"/>
          </a:xfrm>
          <a:prstGeom prst="rect">
            <a:avLst/>
          </a:prstGeom>
        </p:spPr>
      </p:pic>
    </p:spTree>
    <p:extLst>
      <p:ext uri="{BB962C8B-B14F-4D97-AF65-F5344CB8AC3E}">
        <p14:creationId xmlns:p14="http://schemas.microsoft.com/office/powerpoint/2010/main" val="1032494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System </a:t>
            </a:r>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a:t>
            </a:r>
            <a:r>
              <a:rPr lang="en-US" sz="1800" dirty="0"/>
              <a:t>has property </a:t>
            </a:r>
            <a:r>
              <a:rPr lang="en-US" sz="1800" i="1" dirty="0">
                <a:latin typeface="Times New Roman" panose="02020603050405020304" pitchFamily="18" charset="0"/>
                <a:cs typeface="Times New Roman" panose="02020603050405020304" pitchFamily="18" charset="0"/>
              </a:rPr>
              <a:t>P</a:t>
            </a:r>
            <a:r>
              <a:rPr lang="en-US" sz="1800" i="1" dirty="0"/>
              <a:t>.   </a:t>
            </a:r>
            <a:r>
              <a:rPr lang="en-US" sz="1800" dirty="0"/>
              <a:t>e.g. system = a ball and we focus on it’s </a:t>
            </a:r>
            <a:r>
              <a:rPr lang="en-US" sz="1800" dirty="0" err="1"/>
              <a:t>colour</a:t>
            </a:r>
            <a:r>
              <a:rPr lang="en-US" sz="1800" dirty="0"/>
              <a:t> </a:t>
            </a:r>
            <a:r>
              <a:rPr lang="en-US" sz="1800" dirty="0">
                <a:latin typeface="Times New Roman" panose="02020603050405020304" pitchFamily="18" charset="0"/>
                <a:cs typeface="Times New Roman" panose="02020603050405020304" pitchFamily="18" charset="0"/>
              </a:rPr>
              <a:t>P = {‘red’, ‘blue’, ‘green’}</a:t>
            </a:r>
          </a:p>
          <a:p>
            <a:pPr marL="0" indent="0">
              <a:buNone/>
            </a:pPr>
            <a:endParaRPr lang="en-US" sz="1800" dirty="0"/>
          </a:p>
          <a:p>
            <a:pPr marL="0" indent="0">
              <a:buNone/>
            </a:pPr>
            <a:r>
              <a:rPr lang="en-US" sz="1800" dirty="0"/>
              <a:t>The state of the system (the ball) is a description of what its </a:t>
            </a:r>
            <a:r>
              <a:rPr lang="en-US" sz="1800" dirty="0" err="1"/>
              <a:t>colour</a:t>
            </a:r>
            <a:r>
              <a:rPr lang="en-US" sz="1800" dirty="0"/>
              <a:t> is. </a:t>
            </a:r>
          </a:p>
          <a:p>
            <a:pPr marL="0" indent="0">
              <a:buNone/>
            </a:pPr>
            <a:endParaRPr lang="en-US" sz="1800" dirty="0"/>
          </a:p>
          <a:p>
            <a:pPr marL="0" indent="0">
              <a:buNone/>
            </a:pPr>
            <a:r>
              <a:rPr lang="en-US" sz="1800" dirty="0"/>
              <a:t>If this is not known with certainty, it’s a description of the probabilities with which it could be different </a:t>
            </a:r>
            <a:r>
              <a:rPr lang="en-US" sz="1800" dirty="0" err="1"/>
              <a:t>colours</a:t>
            </a:r>
            <a:endParaRPr lang="en-US" sz="1800" dirty="0"/>
          </a:p>
          <a:p>
            <a:pPr marL="0" indent="0">
              <a:buNone/>
            </a:pPr>
            <a:endParaRPr lang="en-US" sz="1800" dirty="0"/>
          </a:p>
          <a:p>
            <a:pPr marL="0" indent="0" algn="ctr">
              <a:buNone/>
            </a:pPr>
            <a:r>
              <a:rPr lang="en-US" sz="1800" i="1" dirty="0">
                <a:latin typeface="Times New Roman" panose="02020603050405020304" pitchFamily="18" charset="0"/>
                <a:cs typeface="Times New Roman" panose="02020603050405020304" pitchFamily="18" charset="0"/>
              </a:rPr>
              <a:t>r</a:t>
            </a:r>
            <a:r>
              <a:rPr lang="en-US" sz="1800" dirty="0">
                <a:latin typeface="Times New Roman" panose="02020603050405020304" pitchFamily="18" charset="0"/>
                <a:cs typeface="Times New Roman" panose="02020603050405020304" pitchFamily="18" charset="0"/>
              </a:rPr>
              <a:t> = (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(‘red’),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(‘blue’), </a:t>
            </a:r>
            <a:r>
              <a:rPr lang="en-US" sz="1800" dirty="0" err="1">
                <a:latin typeface="Times New Roman" panose="02020603050405020304" pitchFamily="18" charset="0"/>
                <a:cs typeface="Times New Roman" panose="02020603050405020304" pitchFamily="18" charset="0"/>
              </a:rPr>
              <a:t>prob</a:t>
            </a:r>
            <a:r>
              <a:rPr lang="en-US" sz="1800" dirty="0">
                <a:latin typeface="Times New Roman" panose="02020603050405020304" pitchFamily="18" charset="0"/>
                <a:cs typeface="Times New Roman" panose="02020603050405020304" pitchFamily="18" charset="0"/>
              </a:rPr>
              <a:t>(‘green’)</a:t>
            </a:r>
          </a:p>
          <a:p>
            <a:pPr marL="0" indent="0" algn="ctr">
              <a:buNone/>
            </a:pPr>
            <a:endParaRPr lang="en-US" sz="1800" dirty="0"/>
          </a:p>
          <a:p>
            <a:pPr marL="0" indent="0">
              <a:buNone/>
            </a:pPr>
            <a:r>
              <a:rPr lang="en-US" sz="1800" dirty="0"/>
              <a:t>The most general state of the system can be written as </a:t>
            </a:r>
            <a:r>
              <a:rPr lang="en-US" sz="1800" b="1" i="1" dirty="0">
                <a:solidFill>
                  <a:srgbClr val="FFFD78"/>
                </a:solidFill>
                <a:latin typeface="Times New Roman" panose="02020603050405020304" pitchFamily="18" charset="0"/>
                <a:cs typeface="Times New Roman" panose="02020603050405020304" pitchFamily="18" charset="0"/>
              </a:rPr>
              <a:t>r </a:t>
            </a:r>
            <a:r>
              <a:rPr lang="en-US" sz="1800" dirty="0">
                <a:solidFill>
                  <a:srgbClr val="FFFD78"/>
                </a:solidFill>
                <a:latin typeface="Times New Roman" panose="02020603050405020304" pitchFamily="18" charset="0"/>
                <a:cs typeface="Times New Roman" panose="02020603050405020304" pitchFamily="18" charset="0"/>
              </a:rPr>
              <a:t> = (</a:t>
            </a:r>
            <a:r>
              <a:rPr lang="en-US" sz="1800" i="1" dirty="0">
                <a:solidFill>
                  <a:srgbClr val="FFFD78"/>
                </a:solidFill>
                <a:latin typeface="Times New Roman" panose="02020603050405020304" pitchFamily="18" charset="0"/>
                <a:cs typeface="Times New Roman" panose="02020603050405020304" pitchFamily="18" charset="0"/>
              </a:rPr>
              <a:t>r</a:t>
            </a:r>
            <a:r>
              <a:rPr lang="en-US" sz="1800" i="1" baseline="-25000" dirty="0">
                <a:solidFill>
                  <a:srgbClr val="FFFD78"/>
                </a:solidFill>
                <a:latin typeface="Times New Roman" panose="02020603050405020304" pitchFamily="18" charset="0"/>
                <a:cs typeface="Times New Roman" panose="02020603050405020304" pitchFamily="18" charset="0"/>
              </a:rPr>
              <a:t>1</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2</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3</a:t>
            </a:r>
            <a:r>
              <a:rPr lang="en-US" sz="1800" dirty="0">
                <a:solidFill>
                  <a:srgbClr val="FFFD78"/>
                </a:solidFill>
                <a:latin typeface="Times New Roman" panose="02020603050405020304" pitchFamily="18" charset="0"/>
                <a:cs typeface="Times New Roman" panose="02020603050405020304" pitchFamily="18" charset="0"/>
              </a:rPr>
              <a:t>)  </a:t>
            </a:r>
            <a:r>
              <a:rPr lang="en-US" sz="1800" dirty="0">
                <a:solidFill>
                  <a:srgbClr val="7A81FF"/>
                </a:solidFill>
                <a:latin typeface="Times New Roman" panose="02020603050405020304" pitchFamily="18" charset="0"/>
                <a:cs typeface="Times New Roman" panose="02020603050405020304" pitchFamily="18" charset="0"/>
              </a:rPr>
              <a:t>= </a:t>
            </a:r>
            <a:r>
              <a:rPr lang="en-US" sz="1800" i="1" dirty="0">
                <a:solidFill>
                  <a:srgbClr val="7A81FF"/>
                </a:solidFill>
                <a:latin typeface="Times New Roman" panose="02020603050405020304" pitchFamily="18" charset="0"/>
                <a:cs typeface="Times New Roman" panose="02020603050405020304" pitchFamily="18" charset="0"/>
              </a:rPr>
              <a:t>r</a:t>
            </a:r>
            <a:r>
              <a:rPr lang="en-US" sz="1800" i="1" baseline="-25000" dirty="0">
                <a:solidFill>
                  <a:srgbClr val="7A81FF"/>
                </a:solidFill>
                <a:latin typeface="Times New Roman" panose="02020603050405020304" pitchFamily="18" charset="0"/>
                <a:cs typeface="Times New Roman" panose="02020603050405020304" pitchFamily="18" charset="0"/>
              </a:rPr>
              <a:t>1</a:t>
            </a:r>
            <a:r>
              <a:rPr lang="en-US" sz="1800" dirty="0">
                <a:solidFill>
                  <a:srgbClr val="7A81FF"/>
                </a:solidFill>
                <a:latin typeface="Times New Roman" panose="02020603050405020304" pitchFamily="18" charset="0"/>
                <a:cs typeface="Times New Roman" panose="02020603050405020304" pitchFamily="18" charset="0"/>
              </a:rPr>
              <a:t>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i="1" baseline="-25000" dirty="0">
                <a:solidFill>
                  <a:srgbClr val="7A81FF"/>
                </a:solidFill>
                <a:latin typeface="Times New Roman" panose="02020603050405020304" pitchFamily="18" charset="0"/>
                <a:cs typeface="Times New Roman" panose="02020603050405020304" pitchFamily="18" charset="0"/>
              </a:rPr>
              <a:t>1</a:t>
            </a:r>
            <a:r>
              <a:rPr lang="en-US" sz="1800" i="1" dirty="0">
                <a:solidFill>
                  <a:srgbClr val="7A81FF"/>
                </a:solidFill>
                <a:latin typeface="Times New Roman" panose="02020603050405020304" pitchFamily="18" charset="0"/>
                <a:cs typeface="Times New Roman" panose="02020603050405020304" pitchFamily="18" charset="0"/>
              </a:rPr>
              <a:t> + r</a:t>
            </a:r>
            <a:r>
              <a:rPr lang="en-US" sz="1800" i="1" baseline="-25000" dirty="0">
                <a:solidFill>
                  <a:srgbClr val="7A81FF"/>
                </a:solidFill>
                <a:latin typeface="Times New Roman" panose="02020603050405020304" pitchFamily="18" charset="0"/>
                <a:cs typeface="Times New Roman" panose="02020603050405020304" pitchFamily="18" charset="0"/>
              </a:rPr>
              <a:t>2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b="1" i="1" baseline="-25000" dirty="0">
                <a:solidFill>
                  <a:srgbClr val="7A81FF"/>
                </a:solidFill>
                <a:latin typeface="Times New Roman" panose="02020603050405020304" pitchFamily="18" charset="0"/>
                <a:cs typeface="Times New Roman" panose="02020603050405020304" pitchFamily="18" charset="0"/>
              </a:rPr>
              <a:t>2  </a:t>
            </a:r>
            <a:r>
              <a:rPr lang="en-US" sz="1800" b="1" i="1" dirty="0">
                <a:solidFill>
                  <a:srgbClr val="7A81FF"/>
                </a:solidFill>
                <a:latin typeface="Times New Roman" panose="02020603050405020304" pitchFamily="18" charset="0"/>
                <a:cs typeface="Times New Roman" panose="02020603050405020304" pitchFamily="18" charset="0"/>
              </a:rPr>
              <a:t>+ </a:t>
            </a:r>
            <a:r>
              <a:rPr lang="en-US" sz="1800" i="1" dirty="0">
                <a:solidFill>
                  <a:srgbClr val="7A81FF"/>
                </a:solidFill>
                <a:latin typeface="Times New Roman" panose="02020603050405020304" pitchFamily="18" charset="0"/>
                <a:cs typeface="Times New Roman" panose="02020603050405020304" pitchFamily="18" charset="0"/>
              </a:rPr>
              <a:t>r</a:t>
            </a:r>
            <a:r>
              <a:rPr lang="en-US" sz="1800" i="1" baseline="-25000" dirty="0">
                <a:solidFill>
                  <a:srgbClr val="7A81FF"/>
                </a:solidFill>
                <a:latin typeface="Times New Roman" panose="02020603050405020304" pitchFamily="18" charset="0"/>
                <a:cs typeface="Times New Roman" panose="02020603050405020304" pitchFamily="18" charset="0"/>
              </a:rPr>
              <a:t>3</a:t>
            </a:r>
            <a:r>
              <a:rPr lang="en-US" sz="1800" dirty="0">
                <a:solidFill>
                  <a:srgbClr val="7A81FF"/>
                </a:solidFill>
                <a:latin typeface="Times New Roman" panose="02020603050405020304" pitchFamily="18" charset="0"/>
                <a:cs typeface="Times New Roman" panose="02020603050405020304" pitchFamily="18" charset="0"/>
              </a:rPr>
              <a:t>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b="1" i="1" baseline="-25000" dirty="0">
                <a:solidFill>
                  <a:srgbClr val="7A81FF"/>
                </a:solidFill>
                <a:latin typeface="Times New Roman" panose="02020603050405020304" pitchFamily="18" charset="0"/>
                <a:cs typeface="Times New Roman" panose="02020603050405020304" pitchFamily="18" charset="0"/>
              </a:rPr>
              <a:t>3</a:t>
            </a:r>
            <a:endParaRPr lang="en-US" sz="1800" dirty="0">
              <a:solidFill>
                <a:srgbClr val="7A81FF"/>
              </a:solidFill>
              <a:cs typeface="Times New Roman" panose="02020603050405020304" pitchFamily="18" charset="0"/>
            </a:endParaRPr>
          </a:p>
          <a:p>
            <a:pPr marL="0" indent="0">
              <a:buNone/>
            </a:pPr>
            <a:endParaRPr lang="en-US" sz="1800" i="1" dirty="0">
              <a:cs typeface="Times New Roman" panose="02020603050405020304" pitchFamily="18" charset="0"/>
            </a:endParaRPr>
          </a:p>
          <a:p>
            <a:pPr marL="0" indent="0">
              <a:buNone/>
            </a:pPr>
            <a:r>
              <a:rPr lang="en-US" sz="1800" dirty="0">
                <a:cs typeface="Times New Roman" panose="02020603050405020304" pitchFamily="18" charset="0"/>
              </a:rPr>
              <a:t>What constraints are needed here?  </a:t>
            </a:r>
            <a:r>
              <a:rPr lang="en-US" sz="1800" dirty="0" err="1">
                <a:latin typeface="Times New Roman" panose="02020603050405020304" pitchFamily="18" charset="0"/>
                <a:cs typeface="Times New Roman" panose="02020603050405020304" pitchFamily="18" charset="0"/>
              </a:rPr>
              <a:t>r</a:t>
            </a:r>
            <a:r>
              <a:rPr lang="en-US" sz="1800" baseline="-25000" dirty="0" err="1">
                <a:latin typeface="Times New Roman" panose="02020603050405020304" pitchFamily="18" charset="0"/>
                <a:cs typeface="Times New Roman" panose="02020603050405020304" pitchFamily="18" charset="0"/>
              </a:rPr>
              <a:t>i</a:t>
            </a:r>
            <a:r>
              <a:rPr lang="en-US" sz="1800" baseline="-25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&gt; 1 and </a:t>
            </a:r>
          </a:p>
        </p:txBody>
      </p:sp>
      <p:pic>
        <p:nvPicPr>
          <p:cNvPr id="6" name="Picture 5">
            <a:extLst>
              <a:ext uri="{FF2B5EF4-FFF2-40B4-BE49-F238E27FC236}">
                <a16:creationId xmlns:a16="http://schemas.microsoft.com/office/drawing/2014/main" id="{73DC7C17-5F8C-DB49-A7F0-7C2625113888}"/>
              </a:ext>
            </a:extLst>
          </p:cNvPr>
          <p:cNvPicPr>
            <a:picLocks noChangeAspect="1"/>
          </p:cNvPicPr>
          <p:nvPr/>
        </p:nvPicPr>
        <p:blipFill>
          <a:blip r:embed="rId2"/>
          <a:stretch>
            <a:fillRect/>
          </a:stretch>
        </p:blipFill>
        <p:spPr>
          <a:xfrm>
            <a:off x="5343071" y="5565322"/>
            <a:ext cx="939800" cy="495300"/>
          </a:xfrm>
          <a:prstGeom prst="rect">
            <a:avLst/>
          </a:prstGeom>
        </p:spPr>
      </p:pic>
      <p:sp>
        <p:nvSpPr>
          <p:cNvPr id="8" name="TextBox 7">
            <a:extLst>
              <a:ext uri="{FF2B5EF4-FFF2-40B4-BE49-F238E27FC236}">
                <a16:creationId xmlns:a16="http://schemas.microsoft.com/office/drawing/2014/main" id="{31835EB8-2793-454A-854B-AA17889E9E32}"/>
              </a:ext>
            </a:extLst>
          </p:cNvPr>
          <p:cNvSpPr txBox="1"/>
          <p:nvPr/>
        </p:nvSpPr>
        <p:spPr>
          <a:xfrm>
            <a:off x="7564663" y="5414291"/>
            <a:ext cx="4136572" cy="646331"/>
          </a:xfrm>
          <a:prstGeom prst="rect">
            <a:avLst/>
          </a:prstGeom>
          <a:noFill/>
        </p:spPr>
        <p:txBody>
          <a:bodyPr wrap="square" rtlCol="0">
            <a:spAutoFit/>
          </a:bodyPr>
          <a:lstStyle/>
          <a:p>
            <a:r>
              <a:rPr lang="en-US" dirty="0">
                <a:solidFill>
                  <a:srgbClr val="7A81FF"/>
                </a:solidFill>
              </a:rPr>
              <a:t>Any state can be written as a convex combination of the basis states</a:t>
            </a:r>
          </a:p>
        </p:txBody>
      </p:sp>
    </p:spTree>
    <p:extLst>
      <p:ext uri="{BB962C8B-B14F-4D97-AF65-F5344CB8AC3E}">
        <p14:creationId xmlns:p14="http://schemas.microsoft.com/office/powerpoint/2010/main" val="1095342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The most general state of the system can be written as </a:t>
            </a:r>
            <a:r>
              <a:rPr lang="en-US" sz="1800" b="1" i="1" dirty="0">
                <a:solidFill>
                  <a:srgbClr val="FFFD78"/>
                </a:solidFill>
                <a:latin typeface="Times New Roman" panose="02020603050405020304" pitchFamily="18" charset="0"/>
                <a:cs typeface="Times New Roman" panose="02020603050405020304" pitchFamily="18" charset="0"/>
              </a:rPr>
              <a:t>r</a:t>
            </a:r>
            <a:r>
              <a:rPr lang="en-US" sz="1800" i="1" dirty="0">
                <a:solidFill>
                  <a:srgbClr val="FFFD78"/>
                </a:solidFill>
                <a:latin typeface="Times New Roman" panose="02020603050405020304" pitchFamily="18" charset="0"/>
                <a:cs typeface="Times New Roman" panose="02020603050405020304" pitchFamily="18" charset="0"/>
              </a:rPr>
              <a:t> </a:t>
            </a:r>
            <a:r>
              <a:rPr lang="en-US" sz="1800" dirty="0">
                <a:solidFill>
                  <a:srgbClr val="FFFD78"/>
                </a:solidFill>
                <a:latin typeface="Times New Roman" panose="02020603050405020304" pitchFamily="18" charset="0"/>
                <a:cs typeface="Times New Roman" panose="02020603050405020304" pitchFamily="18" charset="0"/>
              </a:rPr>
              <a:t> = (</a:t>
            </a:r>
            <a:r>
              <a:rPr lang="en-US" sz="1800" i="1" dirty="0">
                <a:solidFill>
                  <a:srgbClr val="FFFD78"/>
                </a:solidFill>
                <a:latin typeface="Times New Roman" panose="02020603050405020304" pitchFamily="18" charset="0"/>
                <a:cs typeface="Times New Roman" panose="02020603050405020304" pitchFamily="18" charset="0"/>
              </a:rPr>
              <a:t>r</a:t>
            </a:r>
            <a:r>
              <a:rPr lang="en-US" sz="1800" i="1" baseline="-25000" dirty="0">
                <a:solidFill>
                  <a:srgbClr val="FFFD78"/>
                </a:solidFill>
                <a:latin typeface="Times New Roman" panose="02020603050405020304" pitchFamily="18" charset="0"/>
                <a:cs typeface="Times New Roman" panose="02020603050405020304" pitchFamily="18" charset="0"/>
              </a:rPr>
              <a:t>1</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2</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3</a:t>
            </a:r>
            <a:r>
              <a:rPr lang="en-US" sz="1800" dirty="0">
                <a:solidFill>
                  <a:srgbClr val="FFFD78"/>
                </a:solidFill>
                <a:latin typeface="Times New Roman" panose="02020603050405020304" pitchFamily="18" charset="0"/>
                <a:cs typeface="Times New Roman" panose="02020603050405020304" pitchFamily="18" charset="0"/>
              </a:rPr>
              <a:t>)  </a:t>
            </a:r>
            <a:r>
              <a:rPr lang="en-US" sz="1800" dirty="0">
                <a:solidFill>
                  <a:srgbClr val="7A81FF"/>
                </a:solidFill>
                <a:latin typeface="Times New Roman" panose="02020603050405020304" pitchFamily="18" charset="0"/>
                <a:cs typeface="Times New Roman" panose="02020603050405020304" pitchFamily="18" charset="0"/>
              </a:rPr>
              <a:t>= </a:t>
            </a:r>
            <a:r>
              <a:rPr lang="en-US" sz="1800" i="1" dirty="0">
                <a:solidFill>
                  <a:srgbClr val="7A81FF"/>
                </a:solidFill>
                <a:latin typeface="Times New Roman" panose="02020603050405020304" pitchFamily="18" charset="0"/>
                <a:cs typeface="Times New Roman" panose="02020603050405020304" pitchFamily="18" charset="0"/>
              </a:rPr>
              <a:t>r</a:t>
            </a:r>
            <a:r>
              <a:rPr lang="en-US" sz="1800" i="1" baseline="-25000" dirty="0">
                <a:solidFill>
                  <a:srgbClr val="7A81FF"/>
                </a:solidFill>
                <a:latin typeface="Times New Roman" panose="02020603050405020304" pitchFamily="18" charset="0"/>
                <a:cs typeface="Times New Roman" panose="02020603050405020304" pitchFamily="18" charset="0"/>
              </a:rPr>
              <a:t>1</a:t>
            </a:r>
            <a:r>
              <a:rPr lang="en-US" sz="1800" dirty="0">
                <a:solidFill>
                  <a:srgbClr val="7A81FF"/>
                </a:solidFill>
                <a:latin typeface="Times New Roman" panose="02020603050405020304" pitchFamily="18" charset="0"/>
                <a:cs typeface="Times New Roman" panose="02020603050405020304" pitchFamily="18" charset="0"/>
              </a:rPr>
              <a:t>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i="1" baseline="-25000" dirty="0">
                <a:solidFill>
                  <a:srgbClr val="7A81FF"/>
                </a:solidFill>
                <a:latin typeface="Times New Roman" panose="02020603050405020304" pitchFamily="18" charset="0"/>
                <a:cs typeface="Times New Roman" panose="02020603050405020304" pitchFamily="18" charset="0"/>
              </a:rPr>
              <a:t>1</a:t>
            </a:r>
            <a:r>
              <a:rPr lang="en-US" sz="1800" i="1" dirty="0">
                <a:solidFill>
                  <a:srgbClr val="7A81FF"/>
                </a:solidFill>
                <a:latin typeface="Times New Roman" panose="02020603050405020304" pitchFamily="18" charset="0"/>
                <a:cs typeface="Times New Roman" panose="02020603050405020304" pitchFamily="18" charset="0"/>
              </a:rPr>
              <a:t> + r</a:t>
            </a:r>
            <a:r>
              <a:rPr lang="en-US" sz="1800" i="1" baseline="-25000" dirty="0">
                <a:solidFill>
                  <a:srgbClr val="7A81FF"/>
                </a:solidFill>
                <a:latin typeface="Times New Roman" panose="02020603050405020304" pitchFamily="18" charset="0"/>
                <a:cs typeface="Times New Roman" panose="02020603050405020304" pitchFamily="18" charset="0"/>
              </a:rPr>
              <a:t>2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b="1" i="1" baseline="-25000" dirty="0">
                <a:solidFill>
                  <a:srgbClr val="7A81FF"/>
                </a:solidFill>
                <a:latin typeface="Times New Roman" panose="02020603050405020304" pitchFamily="18" charset="0"/>
                <a:cs typeface="Times New Roman" panose="02020603050405020304" pitchFamily="18" charset="0"/>
              </a:rPr>
              <a:t>2  </a:t>
            </a:r>
            <a:r>
              <a:rPr lang="en-US" sz="1800" b="1" i="1" dirty="0">
                <a:solidFill>
                  <a:srgbClr val="7A81FF"/>
                </a:solidFill>
                <a:latin typeface="Times New Roman" panose="02020603050405020304" pitchFamily="18" charset="0"/>
                <a:cs typeface="Times New Roman" panose="02020603050405020304" pitchFamily="18" charset="0"/>
              </a:rPr>
              <a:t>+ </a:t>
            </a:r>
            <a:r>
              <a:rPr lang="en-US" sz="1800" i="1" dirty="0">
                <a:solidFill>
                  <a:srgbClr val="7A81FF"/>
                </a:solidFill>
                <a:latin typeface="Times New Roman" panose="02020603050405020304" pitchFamily="18" charset="0"/>
                <a:cs typeface="Times New Roman" panose="02020603050405020304" pitchFamily="18" charset="0"/>
              </a:rPr>
              <a:t>r</a:t>
            </a:r>
            <a:r>
              <a:rPr lang="en-US" sz="1800" i="1" baseline="-25000" dirty="0">
                <a:solidFill>
                  <a:srgbClr val="7A81FF"/>
                </a:solidFill>
                <a:latin typeface="Times New Roman" panose="02020603050405020304" pitchFamily="18" charset="0"/>
                <a:cs typeface="Times New Roman" panose="02020603050405020304" pitchFamily="18" charset="0"/>
              </a:rPr>
              <a:t>3</a:t>
            </a:r>
            <a:r>
              <a:rPr lang="en-US" sz="1800" dirty="0">
                <a:solidFill>
                  <a:srgbClr val="7A81FF"/>
                </a:solidFill>
                <a:latin typeface="Times New Roman" panose="02020603050405020304" pitchFamily="18" charset="0"/>
                <a:cs typeface="Times New Roman" panose="02020603050405020304" pitchFamily="18" charset="0"/>
              </a:rPr>
              <a:t>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b="1" i="1" baseline="-25000" dirty="0">
                <a:solidFill>
                  <a:srgbClr val="7A81FF"/>
                </a:solidFill>
                <a:latin typeface="Times New Roman" panose="02020603050405020304" pitchFamily="18" charset="0"/>
                <a:cs typeface="Times New Roman" panose="02020603050405020304" pitchFamily="18" charset="0"/>
              </a:rPr>
              <a:t>3</a:t>
            </a:r>
            <a:endParaRPr lang="en-US" sz="1800" dirty="0">
              <a:solidFill>
                <a:srgbClr val="7A81FF"/>
              </a:solidFill>
              <a:cs typeface="Times New Roman" panose="02020603050405020304" pitchFamily="18" charset="0"/>
            </a:endParaRPr>
          </a:p>
          <a:p>
            <a:pPr marL="0" indent="0">
              <a:buNone/>
            </a:pPr>
            <a:endParaRPr lang="en-US" sz="1800" i="1" dirty="0">
              <a:cs typeface="Times New Roman" panose="02020603050405020304" pitchFamily="18" charset="0"/>
            </a:endParaRPr>
          </a:p>
          <a:p>
            <a:pPr marL="0" indent="0">
              <a:buNone/>
            </a:pPr>
            <a:r>
              <a:rPr lang="en-US" sz="1800" dirty="0">
                <a:cs typeface="Times New Roman" panose="02020603050405020304" pitchFamily="18" charset="0"/>
              </a:rPr>
              <a:t>What constraints are needed here?  </a:t>
            </a:r>
            <a:r>
              <a:rPr lang="en-US" sz="1800" dirty="0" err="1">
                <a:latin typeface="Times New Roman" panose="02020603050405020304" pitchFamily="18" charset="0"/>
                <a:cs typeface="Times New Roman" panose="02020603050405020304" pitchFamily="18" charset="0"/>
              </a:rPr>
              <a:t>r</a:t>
            </a:r>
            <a:r>
              <a:rPr lang="en-US" sz="1800" baseline="-25000" dirty="0" err="1">
                <a:latin typeface="Times New Roman" panose="02020603050405020304" pitchFamily="18" charset="0"/>
                <a:cs typeface="Times New Roman" panose="02020603050405020304" pitchFamily="18" charset="0"/>
              </a:rPr>
              <a:t>i</a:t>
            </a:r>
            <a:r>
              <a:rPr lang="en-US" sz="1800" baseline="-25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&gt; 1 and </a:t>
            </a:r>
          </a:p>
        </p:txBody>
      </p:sp>
      <p:pic>
        <p:nvPicPr>
          <p:cNvPr id="6" name="Picture 5">
            <a:extLst>
              <a:ext uri="{FF2B5EF4-FFF2-40B4-BE49-F238E27FC236}">
                <a16:creationId xmlns:a16="http://schemas.microsoft.com/office/drawing/2014/main" id="{73DC7C17-5F8C-DB49-A7F0-7C2625113888}"/>
              </a:ext>
            </a:extLst>
          </p:cNvPr>
          <p:cNvPicPr>
            <a:picLocks noChangeAspect="1"/>
          </p:cNvPicPr>
          <p:nvPr/>
        </p:nvPicPr>
        <p:blipFill>
          <a:blip r:embed="rId2"/>
          <a:stretch>
            <a:fillRect/>
          </a:stretch>
        </p:blipFill>
        <p:spPr>
          <a:xfrm>
            <a:off x="5386614" y="2560865"/>
            <a:ext cx="939800" cy="495300"/>
          </a:xfrm>
          <a:prstGeom prst="rect">
            <a:avLst/>
          </a:prstGeom>
        </p:spPr>
      </p:pic>
      <p:sp>
        <p:nvSpPr>
          <p:cNvPr id="8" name="TextBox 7">
            <a:extLst>
              <a:ext uri="{FF2B5EF4-FFF2-40B4-BE49-F238E27FC236}">
                <a16:creationId xmlns:a16="http://schemas.microsoft.com/office/drawing/2014/main" id="{31835EB8-2793-454A-854B-AA17889E9E32}"/>
              </a:ext>
            </a:extLst>
          </p:cNvPr>
          <p:cNvSpPr txBox="1"/>
          <p:nvPr/>
        </p:nvSpPr>
        <p:spPr>
          <a:xfrm>
            <a:off x="6771821" y="2409834"/>
            <a:ext cx="4136572" cy="646331"/>
          </a:xfrm>
          <a:prstGeom prst="rect">
            <a:avLst/>
          </a:prstGeom>
          <a:noFill/>
        </p:spPr>
        <p:txBody>
          <a:bodyPr wrap="square" rtlCol="0">
            <a:spAutoFit/>
          </a:bodyPr>
          <a:lstStyle/>
          <a:p>
            <a:r>
              <a:rPr lang="en-US" dirty="0">
                <a:solidFill>
                  <a:srgbClr val="7A81FF"/>
                </a:solidFill>
              </a:rPr>
              <a:t>Any state can be written as a convex combination of the basis states</a:t>
            </a:r>
          </a:p>
        </p:txBody>
      </p:sp>
      <p:pic>
        <p:nvPicPr>
          <p:cNvPr id="5" name="Picture 4">
            <a:extLst>
              <a:ext uri="{FF2B5EF4-FFF2-40B4-BE49-F238E27FC236}">
                <a16:creationId xmlns:a16="http://schemas.microsoft.com/office/drawing/2014/main" id="{64E461E3-6784-5B43-A70D-3AEF444C8FD1}"/>
              </a:ext>
            </a:extLst>
          </p:cNvPr>
          <p:cNvPicPr>
            <a:picLocks noChangeAspect="1"/>
          </p:cNvPicPr>
          <p:nvPr/>
        </p:nvPicPr>
        <p:blipFill rotWithShape="1">
          <a:blip r:embed="rId3"/>
          <a:srcRect r="6947"/>
          <a:stretch/>
        </p:blipFill>
        <p:spPr>
          <a:xfrm>
            <a:off x="5310415" y="3268797"/>
            <a:ext cx="6270172" cy="1066077"/>
          </a:xfrm>
          <a:prstGeom prst="rect">
            <a:avLst/>
          </a:prstGeom>
          <a:ln w="19050">
            <a:solidFill>
              <a:srgbClr val="7A81FF"/>
            </a:solidFill>
          </a:ln>
        </p:spPr>
      </p:pic>
    </p:spTree>
    <p:extLst>
      <p:ext uri="{BB962C8B-B14F-4D97-AF65-F5344CB8AC3E}">
        <p14:creationId xmlns:p14="http://schemas.microsoft.com/office/powerpoint/2010/main" val="569680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The most general state of the system can be written as </a:t>
            </a:r>
            <a:r>
              <a:rPr lang="en-US" sz="1800" b="1" i="1" dirty="0">
                <a:solidFill>
                  <a:srgbClr val="FFFD78"/>
                </a:solidFill>
                <a:latin typeface="Times New Roman" panose="02020603050405020304" pitchFamily="18" charset="0"/>
                <a:cs typeface="Times New Roman" panose="02020603050405020304" pitchFamily="18" charset="0"/>
              </a:rPr>
              <a:t>r</a:t>
            </a:r>
            <a:r>
              <a:rPr lang="en-US" sz="1800" i="1" dirty="0">
                <a:solidFill>
                  <a:srgbClr val="FFFD78"/>
                </a:solidFill>
                <a:latin typeface="Times New Roman" panose="02020603050405020304" pitchFamily="18" charset="0"/>
                <a:cs typeface="Times New Roman" panose="02020603050405020304" pitchFamily="18" charset="0"/>
              </a:rPr>
              <a:t> </a:t>
            </a:r>
            <a:r>
              <a:rPr lang="en-US" sz="1800" dirty="0">
                <a:solidFill>
                  <a:srgbClr val="FFFD78"/>
                </a:solidFill>
                <a:latin typeface="Times New Roman" panose="02020603050405020304" pitchFamily="18" charset="0"/>
                <a:cs typeface="Times New Roman" panose="02020603050405020304" pitchFamily="18" charset="0"/>
              </a:rPr>
              <a:t> = (</a:t>
            </a:r>
            <a:r>
              <a:rPr lang="en-US" sz="1800" i="1" dirty="0">
                <a:solidFill>
                  <a:srgbClr val="FFFD78"/>
                </a:solidFill>
                <a:latin typeface="Times New Roman" panose="02020603050405020304" pitchFamily="18" charset="0"/>
                <a:cs typeface="Times New Roman" panose="02020603050405020304" pitchFamily="18" charset="0"/>
              </a:rPr>
              <a:t>r</a:t>
            </a:r>
            <a:r>
              <a:rPr lang="en-US" sz="1800" i="1" baseline="-25000" dirty="0">
                <a:solidFill>
                  <a:srgbClr val="FFFD78"/>
                </a:solidFill>
                <a:latin typeface="Times New Roman" panose="02020603050405020304" pitchFamily="18" charset="0"/>
                <a:cs typeface="Times New Roman" panose="02020603050405020304" pitchFamily="18" charset="0"/>
              </a:rPr>
              <a:t>1</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2</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3</a:t>
            </a:r>
            <a:r>
              <a:rPr lang="en-US" sz="1800" dirty="0">
                <a:solidFill>
                  <a:srgbClr val="FFFD78"/>
                </a:solidFill>
                <a:latin typeface="Times New Roman" panose="02020603050405020304" pitchFamily="18" charset="0"/>
                <a:cs typeface="Times New Roman" panose="02020603050405020304" pitchFamily="18" charset="0"/>
              </a:rPr>
              <a:t>)  </a:t>
            </a:r>
            <a:r>
              <a:rPr lang="en-US" sz="1800" dirty="0">
                <a:solidFill>
                  <a:srgbClr val="7A81FF"/>
                </a:solidFill>
                <a:latin typeface="Times New Roman" panose="02020603050405020304" pitchFamily="18" charset="0"/>
                <a:cs typeface="Times New Roman" panose="02020603050405020304" pitchFamily="18" charset="0"/>
              </a:rPr>
              <a:t>= </a:t>
            </a:r>
            <a:r>
              <a:rPr lang="en-US" sz="1800" i="1" dirty="0">
                <a:solidFill>
                  <a:srgbClr val="7A81FF"/>
                </a:solidFill>
                <a:latin typeface="Times New Roman" panose="02020603050405020304" pitchFamily="18" charset="0"/>
                <a:cs typeface="Times New Roman" panose="02020603050405020304" pitchFamily="18" charset="0"/>
              </a:rPr>
              <a:t>r</a:t>
            </a:r>
            <a:r>
              <a:rPr lang="en-US" sz="1800" i="1" baseline="-25000" dirty="0">
                <a:solidFill>
                  <a:srgbClr val="7A81FF"/>
                </a:solidFill>
                <a:latin typeface="Times New Roman" panose="02020603050405020304" pitchFamily="18" charset="0"/>
                <a:cs typeface="Times New Roman" panose="02020603050405020304" pitchFamily="18" charset="0"/>
              </a:rPr>
              <a:t>1</a:t>
            </a:r>
            <a:r>
              <a:rPr lang="en-US" sz="1800" dirty="0">
                <a:solidFill>
                  <a:srgbClr val="7A81FF"/>
                </a:solidFill>
                <a:latin typeface="Times New Roman" panose="02020603050405020304" pitchFamily="18" charset="0"/>
                <a:cs typeface="Times New Roman" panose="02020603050405020304" pitchFamily="18" charset="0"/>
              </a:rPr>
              <a:t>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i="1" baseline="-25000" dirty="0">
                <a:solidFill>
                  <a:srgbClr val="7A81FF"/>
                </a:solidFill>
                <a:latin typeface="Times New Roman" panose="02020603050405020304" pitchFamily="18" charset="0"/>
                <a:cs typeface="Times New Roman" panose="02020603050405020304" pitchFamily="18" charset="0"/>
              </a:rPr>
              <a:t>1</a:t>
            </a:r>
            <a:r>
              <a:rPr lang="en-US" sz="1800" i="1" dirty="0">
                <a:solidFill>
                  <a:srgbClr val="7A81FF"/>
                </a:solidFill>
                <a:latin typeface="Times New Roman" panose="02020603050405020304" pitchFamily="18" charset="0"/>
                <a:cs typeface="Times New Roman" panose="02020603050405020304" pitchFamily="18" charset="0"/>
              </a:rPr>
              <a:t> + r</a:t>
            </a:r>
            <a:r>
              <a:rPr lang="en-US" sz="1800" i="1" baseline="-25000" dirty="0">
                <a:solidFill>
                  <a:srgbClr val="7A81FF"/>
                </a:solidFill>
                <a:latin typeface="Times New Roman" panose="02020603050405020304" pitchFamily="18" charset="0"/>
                <a:cs typeface="Times New Roman" panose="02020603050405020304" pitchFamily="18" charset="0"/>
              </a:rPr>
              <a:t>2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b="1" i="1" baseline="-25000" dirty="0">
                <a:solidFill>
                  <a:srgbClr val="7A81FF"/>
                </a:solidFill>
                <a:latin typeface="Times New Roman" panose="02020603050405020304" pitchFamily="18" charset="0"/>
                <a:cs typeface="Times New Roman" panose="02020603050405020304" pitchFamily="18" charset="0"/>
              </a:rPr>
              <a:t>2  </a:t>
            </a:r>
            <a:r>
              <a:rPr lang="en-US" sz="1800" b="1" i="1" dirty="0">
                <a:solidFill>
                  <a:srgbClr val="7A81FF"/>
                </a:solidFill>
                <a:latin typeface="Times New Roman" panose="02020603050405020304" pitchFamily="18" charset="0"/>
                <a:cs typeface="Times New Roman" panose="02020603050405020304" pitchFamily="18" charset="0"/>
              </a:rPr>
              <a:t>+ </a:t>
            </a:r>
            <a:r>
              <a:rPr lang="en-US" sz="1800" i="1" dirty="0">
                <a:solidFill>
                  <a:srgbClr val="7A81FF"/>
                </a:solidFill>
                <a:latin typeface="Times New Roman" panose="02020603050405020304" pitchFamily="18" charset="0"/>
                <a:cs typeface="Times New Roman" panose="02020603050405020304" pitchFamily="18" charset="0"/>
              </a:rPr>
              <a:t>r</a:t>
            </a:r>
            <a:r>
              <a:rPr lang="en-US" sz="1800" i="1" baseline="-25000" dirty="0">
                <a:solidFill>
                  <a:srgbClr val="7A81FF"/>
                </a:solidFill>
                <a:latin typeface="Times New Roman" panose="02020603050405020304" pitchFamily="18" charset="0"/>
                <a:cs typeface="Times New Roman" panose="02020603050405020304" pitchFamily="18" charset="0"/>
              </a:rPr>
              <a:t>3</a:t>
            </a:r>
            <a:r>
              <a:rPr lang="en-US" sz="1800" dirty="0">
                <a:solidFill>
                  <a:srgbClr val="7A81FF"/>
                </a:solidFill>
                <a:latin typeface="Times New Roman" panose="02020603050405020304" pitchFamily="18" charset="0"/>
                <a:cs typeface="Times New Roman" panose="02020603050405020304" pitchFamily="18" charset="0"/>
              </a:rPr>
              <a:t>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b="1" i="1" baseline="-25000" dirty="0">
                <a:solidFill>
                  <a:srgbClr val="7A81FF"/>
                </a:solidFill>
                <a:latin typeface="Times New Roman" panose="02020603050405020304" pitchFamily="18" charset="0"/>
                <a:cs typeface="Times New Roman" panose="02020603050405020304" pitchFamily="18" charset="0"/>
              </a:rPr>
              <a:t>3</a:t>
            </a:r>
            <a:endParaRPr lang="en-US" sz="1800" dirty="0">
              <a:solidFill>
                <a:srgbClr val="7A81FF"/>
              </a:solidFill>
              <a:cs typeface="Times New Roman" panose="02020603050405020304" pitchFamily="18" charset="0"/>
            </a:endParaRPr>
          </a:p>
          <a:p>
            <a:pPr marL="0" indent="0">
              <a:buNone/>
            </a:pPr>
            <a:endParaRPr lang="en-US" sz="1800" i="1" dirty="0">
              <a:cs typeface="Times New Roman" panose="02020603050405020304" pitchFamily="18" charset="0"/>
            </a:endParaRPr>
          </a:p>
          <a:p>
            <a:pPr marL="0" indent="0">
              <a:buNone/>
            </a:pPr>
            <a:r>
              <a:rPr lang="en-US" sz="1800" dirty="0">
                <a:cs typeface="Times New Roman" panose="02020603050405020304" pitchFamily="18" charset="0"/>
              </a:rPr>
              <a:t>What constraints are needed here?  </a:t>
            </a:r>
            <a:r>
              <a:rPr lang="en-US" sz="1800" dirty="0" err="1">
                <a:latin typeface="Times New Roman" panose="02020603050405020304" pitchFamily="18" charset="0"/>
                <a:cs typeface="Times New Roman" panose="02020603050405020304" pitchFamily="18" charset="0"/>
              </a:rPr>
              <a:t>r</a:t>
            </a:r>
            <a:r>
              <a:rPr lang="en-US" sz="1800" baseline="-25000" dirty="0" err="1">
                <a:latin typeface="Times New Roman" panose="02020603050405020304" pitchFamily="18" charset="0"/>
                <a:cs typeface="Times New Roman" panose="02020603050405020304" pitchFamily="18" charset="0"/>
              </a:rPr>
              <a:t>i</a:t>
            </a:r>
            <a:r>
              <a:rPr lang="en-US" sz="1800" baseline="-25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&gt; 1 and </a:t>
            </a:r>
          </a:p>
        </p:txBody>
      </p:sp>
      <p:pic>
        <p:nvPicPr>
          <p:cNvPr id="6" name="Picture 5">
            <a:extLst>
              <a:ext uri="{FF2B5EF4-FFF2-40B4-BE49-F238E27FC236}">
                <a16:creationId xmlns:a16="http://schemas.microsoft.com/office/drawing/2014/main" id="{73DC7C17-5F8C-DB49-A7F0-7C2625113888}"/>
              </a:ext>
            </a:extLst>
          </p:cNvPr>
          <p:cNvPicPr>
            <a:picLocks noChangeAspect="1"/>
          </p:cNvPicPr>
          <p:nvPr/>
        </p:nvPicPr>
        <p:blipFill>
          <a:blip r:embed="rId2"/>
          <a:stretch>
            <a:fillRect/>
          </a:stretch>
        </p:blipFill>
        <p:spPr>
          <a:xfrm>
            <a:off x="5386614" y="2560865"/>
            <a:ext cx="939800" cy="495300"/>
          </a:xfrm>
          <a:prstGeom prst="rect">
            <a:avLst/>
          </a:prstGeom>
        </p:spPr>
      </p:pic>
      <p:sp>
        <p:nvSpPr>
          <p:cNvPr id="8" name="TextBox 7">
            <a:extLst>
              <a:ext uri="{FF2B5EF4-FFF2-40B4-BE49-F238E27FC236}">
                <a16:creationId xmlns:a16="http://schemas.microsoft.com/office/drawing/2014/main" id="{31835EB8-2793-454A-854B-AA17889E9E32}"/>
              </a:ext>
            </a:extLst>
          </p:cNvPr>
          <p:cNvSpPr txBox="1"/>
          <p:nvPr/>
        </p:nvSpPr>
        <p:spPr>
          <a:xfrm>
            <a:off x="6771821" y="2409834"/>
            <a:ext cx="4136572" cy="646331"/>
          </a:xfrm>
          <a:prstGeom prst="rect">
            <a:avLst/>
          </a:prstGeom>
          <a:noFill/>
        </p:spPr>
        <p:txBody>
          <a:bodyPr wrap="square" rtlCol="0">
            <a:spAutoFit/>
          </a:bodyPr>
          <a:lstStyle/>
          <a:p>
            <a:r>
              <a:rPr lang="en-US" dirty="0">
                <a:solidFill>
                  <a:srgbClr val="7A81FF"/>
                </a:solidFill>
              </a:rPr>
              <a:t>Any state can be written as a convex combination of the basis states</a:t>
            </a:r>
          </a:p>
        </p:txBody>
      </p:sp>
      <p:pic>
        <p:nvPicPr>
          <p:cNvPr id="5" name="Picture 4">
            <a:extLst>
              <a:ext uri="{FF2B5EF4-FFF2-40B4-BE49-F238E27FC236}">
                <a16:creationId xmlns:a16="http://schemas.microsoft.com/office/drawing/2014/main" id="{64E461E3-6784-5B43-A70D-3AEF444C8FD1}"/>
              </a:ext>
            </a:extLst>
          </p:cNvPr>
          <p:cNvPicPr>
            <a:picLocks noChangeAspect="1"/>
          </p:cNvPicPr>
          <p:nvPr/>
        </p:nvPicPr>
        <p:blipFill rotWithShape="1">
          <a:blip r:embed="rId3"/>
          <a:srcRect r="6947"/>
          <a:stretch/>
        </p:blipFill>
        <p:spPr>
          <a:xfrm>
            <a:off x="5310415" y="3268797"/>
            <a:ext cx="6270172" cy="1066077"/>
          </a:xfrm>
          <a:prstGeom prst="rect">
            <a:avLst/>
          </a:prstGeom>
          <a:ln w="19050">
            <a:solidFill>
              <a:srgbClr val="7A81FF"/>
            </a:solidFill>
          </a:ln>
        </p:spPr>
      </p:pic>
      <p:pic>
        <p:nvPicPr>
          <p:cNvPr id="10" name="Picture 9">
            <a:extLst>
              <a:ext uri="{FF2B5EF4-FFF2-40B4-BE49-F238E27FC236}">
                <a16:creationId xmlns:a16="http://schemas.microsoft.com/office/drawing/2014/main" id="{B1FF6DD4-1001-8745-A579-6DEB87568782}"/>
              </a:ext>
            </a:extLst>
          </p:cNvPr>
          <p:cNvPicPr>
            <a:picLocks noChangeAspect="1"/>
          </p:cNvPicPr>
          <p:nvPr/>
        </p:nvPicPr>
        <p:blipFill>
          <a:blip r:embed="rId4"/>
          <a:stretch>
            <a:fillRect/>
          </a:stretch>
        </p:blipFill>
        <p:spPr>
          <a:xfrm>
            <a:off x="1078990" y="4334874"/>
            <a:ext cx="3743891" cy="1956443"/>
          </a:xfrm>
          <a:prstGeom prst="rect">
            <a:avLst/>
          </a:prstGeom>
          <a:ln w="28575">
            <a:solidFill>
              <a:srgbClr val="7A81FF"/>
            </a:solidFill>
          </a:ln>
        </p:spPr>
      </p:pic>
      <p:sp>
        <p:nvSpPr>
          <p:cNvPr id="11" name="TextBox 10">
            <a:extLst>
              <a:ext uri="{FF2B5EF4-FFF2-40B4-BE49-F238E27FC236}">
                <a16:creationId xmlns:a16="http://schemas.microsoft.com/office/drawing/2014/main" id="{9F7E6141-99F4-6943-AEFF-C969037E3284}"/>
              </a:ext>
            </a:extLst>
          </p:cNvPr>
          <p:cNvSpPr txBox="1"/>
          <p:nvPr/>
        </p:nvSpPr>
        <p:spPr>
          <a:xfrm>
            <a:off x="6262915" y="4932753"/>
            <a:ext cx="4365171" cy="1477328"/>
          </a:xfrm>
          <a:prstGeom prst="rect">
            <a:avLst/>
          </a:prstGeom>
          <a:noFill/>
        </p:spPr>
        <p:txBody>
          <a:bodyPr wrap="square" rtlCol="0">
            <a:spAutoFit/>
          </a:bodyPr>
          <a:lstStyle/>
          <a:p>
            <a:r>
              <a:rPr lang="en-US" dirty="0">
                <a:solidFill>
                  <a:srgbClr val="7A81FF"/>
                </a:solidFill>
              </a:rPr>
              <a:t>State space of a classical system </a:t>
            </a:r>
            <a:r>
              <a:rPr lang="en-US" i="1" dirty="0">
                <a:solidFill>
                  <a:srgbClr val="7A81FF"/>
                </a:solidFill>
              </a:rPr>
              <a:t>S </a:t>
            </a:r>
            <a:r>
              <a:rPr lang="en-US" dirty="0">
                <a:solidFill>
                  <a:srgbClr val="7A81FF"/>
                </a:solidFill>
              </a:rPr>
              <a:t>is a triangle with computational basis states at its vertices. </a:t>
            </a:r>
          </a:p>
          <a:p>
            <a:endParaRPr lang="en-US" dirty="0">
              <a:solidFill>
                <a:srgbClr val="7A81FF"/>
              </a:solidFill>
            </a:endParaRPr>
          </a:p>
          <a:p>
            <a:r>
              <a:rPr lang="en-US" dirty="0">
                <a:solidFill>
                  <a:srgbClr val="7A81FF"/>
                </a:solidFill>
              </a:rPr>
              <a:t>Any point </a:t>
            </a:r>
            <a:r>
              <a:rPr lang="en-US" i="1" dirty="0">
                <a:solidFill>
                  <a:srgbClr val="7A81FF"/>
                </a:solidFill>
                <a:latin typeface="Times New Roman" panose="02020603050405020304" pitchFamily="18" charset="0"/>
                <a:cs typeface="Times New Roman" panose="02020603050405020304" pitchFamily="18" charset="0"/>
              </a:rPr>
              <a:t>r</a:t>
            </a:r>
            <a:r>
              <a:rPr lang="en-US" dirty="0">
                <a:solidFill>
                  <a:srgbClr val="7A81FF"/>
                </a:solidFill>
              </a:rPr>
              <a:t> lies within the triangle </a:t>
            </a:r>
          </a:p>
        </p:txBody>
      </p:sp>
    </p:spTree>
    <p:extLst>
      <p:ext uri="{BB962C8B-B14F-4D97-AF65-F5344CB8AC3E}">
        <p14:creationId xmlns:p14="http://schemas.microsoft.com/office/powerpoint/2010/main" val="709793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The most general state of the system can be written as </a:t>
            </a:r>
            <a:r>
              <a:rPr lang="en-US" sz="1800" b="1" i="1" dirty="0">
                <a:solidFill>
                  <a:srgbClr val="FFFD78"/>
                </a:solidFill>
                <a:latin typeface="Times New Roman" panose="02020603050405020304" pitchFamily="18" charset="0"/>
                <a:cs typeface="Times New Roman" panose="02020603050405020304" pitchFamily="18" charset="0"/>
              </a:rPr>
              <a:t>r</a:t>
            </a:r>
            <a:r>
              <a:rPr lang="en-US" sz="1800" i="1" dirty="0">
                <a:solidFill>
                  <a:srgbClr val="FFFD78"/>
                </a:solidFill>
                <a:latin typeface="Times New Roman" panose="02020603050405020304" pitchFamily="18" charset="0"/>
                <a:cs typeface="Times New Roman" panose="02020603050405020304" pitchFamily="18" charset="0"/>
              </a:rPr>
              <a:t> </a:t>
            </a:r>
            <a:r>
              <a:rPr lang="en-US" sz="1800" dirty="0">
                <a:solidFill>
                  <a:srgbClr val="FFFD78"/>
                </a:solidFill>
                <a:latin typeface="Times New Roman" panose="02020603050405020304" pitchFamily="18" charset="0"/>
                <a:cs typeface="Times New Roman" panose="02020603050405020304" pitchFamily="18" charset="0"/>
              </a:rPr>
              <a:t> = (</a:t>
            </a:r>
            <a:r>
              <a:rPr lang="en-US" sz="1800" i="1" dirty="0">
                <a:solidFill>
                  <a:srgbClr val="FFFD78"/>
                </a:solidFill>
                <a:latin typeface="Times New Roman" panose="02020603050405020304" pitchFamily="18" charset="0"/>
                <a:cs typeface="Times New Roman" panose="02020603050405020304" pitchFamily="18" charset="0"/>
              </a:rPr>
              <a:t>r</a:t>
            </a:r>
            <a:r>
              <a:rPr lang="en-US" sz="1800" i="1" baseline="-25000" dirty="0">
                <a:solidFill>
                  <a:srgbClr val="FFFD78"/>
                </a:solidFill>
                <a:latin typeface="Times New Roman" panose="02020603050405020304" pitchFamily="18" charset="0"/>
                <a:cs typeface="Times New Roman" panose="02020603050405020304" pitchFamily="18" charset="0"/>
              </a:rPr>
              <a:t>1</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2</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3</a:t>
            </a:r>
            <a:r>
              <a:rPr lang="en-US" sz="1800" dirty="0">
                <a:solidFill>
                  <a:srgbClr val="FFFD78"/>
                </a:solidFill>
                <a:latin typeface="Times New Roman" panose="02020603050405020304" pitchFamily="18" charset="0"/>
                <a:cs typeface="Times New Roman" panose="02020603050405020304" pitchFamily="18" charset="0"/>
              </a:rPr>
              <a:t>)  </a:t>
            </a:r>
            <a:r>
              <a:rPr lang="en-US" sz="1800" dirty="0">
                <a:solidFill>
                  <a:srgbClr val="7A81FF"/>
                </a:solidFill>
                <a:latin typeface="Times New Roman" panose="02020603050405020304" pitchFamily="18" charset="0"/>
                <a:cs typeface="Times New Roman" panose="02020603050405020304" pitchFamily="18" charset="0"/>
              </a:rPr>
              <a:t>= </a:t>
            </a:r>
            <a:r>
              <a:rPr lang="en-US" sz="1800" i="1" dirty="0">
                <a:solidFill>
                  <a:srgbClr val="7A81FF"/>
                </a:solidFill>
                <a:latin typeface="Times New Roman" panose="02020603050405020304" pitchFamily="18" charset="0"/>
                <a:cs typeface="Times New Roman" panose="02020603050405020304" pitchFamily="18" charset="0"/>
              </a:rPr>
              <a:t>r</a:t>
            </a:r>
            <a:r>
              <a:rPr lang="en-US" sz="1800" i="1" baseline="-25000" dirty="0">
                <a:solidFill>
                  <a:srgbClr val="7A81FF"/>
                </a:solidFill>
                <a:latin typeface="Times New Roman" panose="02020603050405020304" pitchFamily="18" charset="0"/>
                <a:cs typeface="Times New Roman" panose="02020603050405020304" pitchFamily="18" charset="0"/>
              </a:rPr>
              <a:t>1</a:t>
            </a:r>
            <a:r>
              <a:rPr lang="en-US" sz="1800" dirty="0">
                <a:solidFill>
                  <a:srgbClr val="7A81FF"/>
                </a:solidFill>
                <a:latin typeface="Times New Roman" panose="02020603050405020304" pitchFamily="18" charset="0"/>
                <a:cs typeface="Times New Roman" panose="02020603050405020304" pitchFamily="18" charset="0"/>
              </a:rPr>
              <a:t>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i="1" baseline="-25000" dirty="0">
                <a:solidFill>
                  <a:srgbClr val="7A81FF"/>
                </a:solidFill>
                <a:latin typeface="Times New Roman" panose="02020603050405020304" pitchFamily="18" charset="0"/>
                <a:cs typeface="Times New Roman" panose="02020603050405020304" pitchFamily="18" charset="0"/>
              </a:rPr>
              <a:t>1</a:t>
            </a:r>
            <a:r>
              <a:rPr lang="en-US" sz="1800" i="1" dirty="0">
                <a:solidFill>
                  <a:srgbClr val="7A81FF"/>
                </a:solidFill>
                <a:latin typeface="Times New Roman" panose="02020603050405020304" pitchFamily="18" charset="0"/>
                <a:cs typeface="Times New Roman" panose="02020603050405020304" pitchFamily="18" charset="0"/>
              </a:rPr>
              <a:t> + r</a:t>
            </a:r>
            <a:r>
              <a:rPr lang="en-US" sz="1800" i="1" baseline="-25000" dirty="0">
                <a:solidFill>
                  <a:srgbClr val="7A81FF"/>
                </a:solidFill>
                <a:latin typeface="Times New Roman" panose="02020603050405020304" pitchFamily="18" charset="0"/>
                <a:cs typeface="Times New Roman" panose="02020603050405020304" pitchFamily="18" charset="0"/>
              </a:rPr>
              <a:t>2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b="1" i="1" baseline="-25000" dirty="0">
                <a:solidFill>
                  <a:srgbClr val="7A81FF"/>
                </a:solidFill>
                <a:latin typeface="Times New Roman" panose="02020603050405020304" pitchFamily="18" charset="0"/>
                <a:cs typeface="Times New Roman" panose="02020603050405020304" pitchFamily="18" charset="0"/>
              </a:rPr>
              <a:t>2  </a:t>
            </a:r>
            <a:r>
              <a:rPr lang="en-US" sz="1800" b="1" i="1" dirty="0">
                <a:solidFill>
                  <a:srgbClr val="7A81FF"/>
                </a:solidFill>
                <a:latin typeface="Times New Roman" panose="02020603050405020304" pitchFamily="18" charset="0"/>
                <a:cs typeface="Times New Roman" panose="02020603050405020304" pitchFamily="18" charset="0"/>
              </a:rPr>
              <a:t>+ </a:t>
            </a:r>
            <a:r>
              <a:rPr lang="en-US" sz="1800" i="1" dirty="0">
                <a:solidFill>
                  <a:srgbClr val="7A81FF"/>
                </a:solidFill>
                <a:latin typeface="Times New Roman" panose="02020603050405020304" pitchFamily="18" charset="0"/>
                <a:cs typeface="Times New Roman" panose="02020603050405020304" pitchFamily="18" charset="0"/>
              </a:rPr>
              <a:t>r</a:t>
            </a:r>
            <a:r>
              <a:rPr lang="en-US" sz="1800" i="1" baseline="-25000" dirty="0">
                <a:solidFill>
                  <a:srgbClr val="7A81FF"/>
                </a:solidFill>
                <a:latin typeface="Times New Roman" panose="02020603050405020304" pitchFamily="18" charset="0"/>
                <a:cs typeface="Times New Roman" panose="02020603050405020304" pitchFamily="18" charset="0"/>
              </a:rPr>
              <a:t>3</a:t>
            </a:r>
            <a:r>
              <a:rPr lang="en-US" sz="1800" dirty="0">
                <a:solidFill>
                  <a:srgbClr val="7A81FF"/>
                </a:solidFill>
                <a:latin typeface="Times New Roman" panose="02020603050405020304" pitchFamily="18" charset="0"/>
                <a:cs typeface="Times New Roman" panose="02020603050405020304" pitchFamily="18" charset="0"/>
              </a:rPr>
              <a:t>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b="1" i="1" baseline="-25000" dirty="0">
                <a:solidFill>
                  <a:srgbClr val="7A81FF"/>
                </a:solidFill>
                <a:latin typeface="Times New Roman" panose="02020603050405020304" pitchFamily="18" charset="0"/>
                <a:cs typeface="Times New Roman" panose="02020603050405020304" pitchFamily="18" charset="0"/>
              </a:rPr>
              <a:t>3</a:t>
            </a:r>
            <a:endParaRPr lang="en-US" sz="1800" dirty="0">
              <a:solidFill>
                <a:srgbClr val="7A81FF"/>
              </a:solidFill>
              <a:cs typeface="Times New Roman" panose="02020603050405020304" pitchFamily="18" charset="0"/>
            </a:endParaRPr>
          </a:p>
          <a:p>
            <a:pPr marL="0" indent="0">
              <a:buNone/>
            </a:pPr>
            <a:endParaRPr lang="en-US" sz="1800" i="1" dirty="0">
              <a:cs typeface="Times New Roman" panose="02020603050405020304" pitchFamily="18" charset="0"/>
            </a:endParaRPr>
          </a:p>
          <a:p>
            <a:pPr marL="0" indent="0">
              <a:buNone/>
            </a:pPr>
            <a:r>
              <a:rPr lang="en-US" sz="1800" dirty="0">
                <a:cs typeface="Times New Roman" panose="02020603050405020304" pitchFamily="18" charset="0"/>
              </a:rPr>
              <a:t>What constraints are needed here?  </a:t>
            </a:r>
            <a:r>
              <a:rPr lang="en-US" sz="1800" dirty="0" err="1">
                <a:latin typeface="Times New Roman" panose="02020603050405020304" pitchFamily="18" charset="0"/>
                <a:cs typeface="Times New Roman" panose="02020603050405020304" pitchFamily="18" charset="0"/>
              </a:rPr>
              <a:t>r</a:t>
            </a:r>
            <a:r>
              <a:rPr lang="en-US" sz="1800" baseline="-25000" dirty="0" err="1">
                <a:latin typeface="Times New Roman" panose="02020603050405020304" pitchFamily="18" charset="0"/>
                <a:cs typeface="Times New Roman" panose="02020603050405020304" pitchFamily="18" charset="0"/>
              </a:rPr>
              <a:t>i</a:t>
            </a:r>
            <a:r>
              <a:rPr lang="en-US" sz="1800" baseline="-25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&gt; 1 and </a:t>
            </a:r>
          </a:p>
        </p:txBody>
      </p:sp>
      <p:pic>
        <p:nvPicPr>
          <p:cNvPr id="6" name="Picture 5">
            <a:extLst>
              <a:ext uri="{FF2B5EF4-FFF2-40B4-BE49-F238E27FC236}">
                <a16:creationId xmlns:a16="http://schemas.microsoft.com/office/drawing/2014/main" id="{73DC7C17-5F8C-DB49-A7F0-7C2625113888}"/>
              </a:ext>
            </a:extLst>
          </p:cNvPr>
          <p:cNvPicPr>
            <a:picLocks noChangeAspect="1"/>
          </p:cNvPicPr>
          <p:nvPr/>
        </p:nvPicPr>
        <p:blipFill>
          <a:blip r:embed="rId2"/>
          <a:stretch>
            <a:fillRect/>
          </a:stretch>
        </p:blipFill>
        <p:spPr>
          <a:xfrm>
            <a:off x="5386614" y="2560865"/>
            <a:ext cx="939800" cy="495300"/>
          </a:xfrm>
          <a:prstGeom prst="rect">
            <a:avLst/>
          </a:prstGeom>
        </p:spPr>
      </p:pic>
      <p:sp>
        <p:nvSpPr>
          <p:cNvPr id="8" name="TextBox 7">
            <a:extLst>
              <a:ext uri="{FF2B5EF4-FFF2-40B4-BE49-F238E27FC236}">
                <a16:creationId xmlns:a16="http://schemas.microsoft.com/office/drawing/2014/main" id="{31835EB8-2793-454A-854B-AA17889E9E32}"/>
              </a:ext>
            </a:extLst>
          </p:cNvPr>
          <p:cNvSpPr txBox="1"/>
          <p:nvPr/>
        </p:nvSpPr>
        <p:spPr>
          <a:xfrm>
            <a:off x="6771821" y="2409834"/>
            <a:ext cx="4136572" cy="646331"/>
          </a:xfrm>
          <a:prstGeom prst="rect">
            <a:avLst/>
          </a:prstGeom>
          <a:noFill/>
        </p:spPr>
        <p:txBody>
          <a:bodyPr wrap="square" rtlCol="0">
            <a:spAutoFit/>
          </a:bodyPr>
          <a:lstStyle/>
          <a:p>
            <a:r>
              <a:rPr lang="en-US" dirty="0">
                <a:solidFill>
                  <a:srgbClr val="7A81FF"/>
                </a:solidFill>
              </a:rPr>
              <a:t>Any state can be written as a convex combination of the basis states</a:t>
            </a:r>
          </a:p>
        </p:txBody>
      </p:sp>
      <p:pic>
        <p:nvPicPr>
          <p:cNvPr id="5" name="Picture 4">
            <a:extLst>
              <a:ext uri="{FF2B5EF4-FFF2-40B4-BE49-F238E27FC236}">
                <a16:creationId xmlns:a16="http://schemas.microsoft.com/office/drawing/2014/main" id="{64E461E3-6784-5B43-A70D-3AEF444C8FD1}"/>
              </a:ext>
            </a:extLst>
          </p:cNvPr>
          <p:cNvPicPr>
            <a:picLocks noChangeAspect="1"/>
          </p:cNvPicPr>
          <p:nvPr/>
        </p:nvPicPr>
        <p:blipFill rotWithShape="1">
          <a:blip r:embed="rId3"/>
          <a:srcRect r="6947"/>
          <a:stretch/>
        </p:blipFill>
        <p:spPr>
          <a:xfrm>
            <a:off x="5310415" y="3268797"/>
            <a:ext cx="6270172" cy="1066077"/>
          </a:xfrm>
          <a:prstGeom prst="rect">
            <a:avLst/>
          </a:prstGeom>
          <a:ln w="19050">
            <a:solidFill>
              <a:srgbClr val="7A81FF"/>
            </a:solidFill>
          </a:ln>
        </p:spPr>
      </p:pic>
      <p:pic>
        <p:nvPicPr>
          <p:cNvPr id="10" name="Picture 9">
            <a:extLst>
              <a:ext uri="{FF2B5EF4-FFF2-40B4-BE49-F238E27FC236}">
                <a16:creationId xmlns:a16="http://schemas.microsoft.com/office/drawing/2014/main" id="{B1FF6DD4-1001-8745-A579-6DEB87568782}"/>
              </a:ext>
            </a:extLst>
          </p:cNvPr>
          <p:cNvPicPr>
            <a:picLocks noChangeAspect="1"/>
          </p:cNvPicPr>
          <p:nvPr/>
        </p:nvPicPr>
        <p:blipFill>
          <a:blip r:embed="rId4"/>
          <a:stretch>
            <a:fillRect/>
          </a:stretch>
        </p:blipFill>
        <p:spPr>
          <a:xfrm>
            <a:off x="1078990" y="4334874"/>
            <a:ext cx="3743891" cy="1956443"/>
          </a:xfrm>
          <a:prstGeom prst="rect">
            <a:avLst/>
          </a:prstGeom>
          <a:ln w="28575">
            <a:solidFill>
              <a:srgbClr val="7A81FF"/>
            </a:solidFill>
          </a:ln>
        </p:spPr>
      </p:pic>
      <p:sp>
        <p:nvSpPr>
          <p:cNvPr id="11" name="TextBox 10">
            <a:extLst>
              <a:ext uri="{FF2B5EF4-FFF2-40B4-BE49-F238E27FC236}">
                <a16:creationId xmlns:a16="http://schemas.microsoft.com/office/drawing/2014/main" id="{9F7E6141-99F4-6943-AEFF-C969037E3284}"/>
              </a:ext>
            </a:extLst>
          </p:cNvPr>
          <p:cNvSpPr txBox="1"/>
          <p:nvPr/>
        </p:nvSpPr>
        <p:spPr>
          <a:xfrm>
            <a:off x="6326414" y="4849145"/>
            <a:ext cx="4365171" cy="923330"/>
          </a:xfrm>
          <a:prstGeom prst="rect">
            <a:avLst/>
          </a:prstGeom>
          <a:noFill/>
        </p:spPr>
        <p:txBody>
          <a:bodyPr wrap="square" rtlCol="0">
            <a:spAutoFit/>
          </a:bodyPr>
          <a:lstStyle/>
          <a:p>
            <a:endParaRPr lang="en-US" dirty="0"/>
          </a:p>
          <a:p>
            <a:r>
              <a:rPr lang="en-US" dirty="0">
                <a:solidFill>
                  <a:srgbClr val="FFD579"/>
                </a:solidFill>
              </a:rPr>
              <a:t>What is the shape of the state space if the ball could only be red or green?</a:t>
            </a:r>
          </a:p>
        </p:txBody>
      </p:sp>
    </p:spTree>
    <p:extLst>
      <p:ext uri="{BB962C8B-B14F-4D97-AF65-F5344CB8AC3E}">
        <p14:creationId xmlns:p14="http://schemas.microsoft.com/office/powerpoint/2010/main" val="1600627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The most general state of the system can be written as </a:t>
            </a:r>
            <a:r>
              <a:rPr lang="en-US" sz="1800" b="1" i="1" dirty="0">
                <a:solidFill>
                  <a:srgbClr val="FFFD78"/>
                </a:solidFill>
                <a:latin typeface="Times New Roman" panose="02020603050405020304" pitchFamily="18" charset="0"/>
                <a:cs typeface="Times New Roman" panose="02020603050405020304" pitchFamily="18" charset="0"/>
              </a:rPr>
              <a:t>r</a:t>
            </a:r>
            <a:r>
              <a:rPr lang="en-US" sz="1800" i="1" dirty="0">
                <a:solidFill>
                  <a:srgbClr val="FFFD78"/>
                </a:solidFill>
                <a:latin typeface="Times New Roman" panose="02020603050405020304" pitchFamily="18" charset="0"/>
                <a:cs typeface="Times New Roman" panose="02020603050405020304" pitchFamily="18" charset="0"/>
              </a:rPr>
              <a:t> </a:t>
            </a:r>
            <a:r>
              <a:rPr lang="en-US" sz="1800" dirty="0">
                <a:solidFill>
                  <a:srgbClr val="FFFD78"/>
                </a:solidFill>
                <a:latin typeface="Times New Roman" panose="02020603050405020304" pitchFamily="18" charset="0"/>
                <a:cs typeface="Times New Roman" panose="02020603050405020304" pitchFamily="18" charset="0"/>
              </a:rPr>
              <a:t> = (</a:t>
            </a:r>
            <a:r>
              <a:rPr lang="en-US" sz="1800" i="1" dirty="0">
                <a:solidFill>
                  <a:srgbClr val="FFFD78"/>
                </a:solidFill>
                <a:latin typeface="Times New Roman" panose="02020603050405020304" pitchFamily="18" charset="0"/>
                <a:cs typeface="Times New Roman" panose="02020603050405020304" pitchFamily="18" charset="0"/>
              </a:rPr>
              <a:t>r</a:t>
            </a:r>
            <a:r>
              <a:rPr lang="en-US" sz="1800" i="1" baseline="-25000" dirty="0">
                <a:solidFill>
                  <a:srgbClr val="FFFD78"/>
                </a:solidFill>
                <a:latin typeface="Times New Roman" panose="02020603050405020304" pitchFamily="18" charset="0"/>
                <a:cs typeface="Times New Roman" panose="02020603050405020304" pitchFamily="18" charset="0"/>
              </a:rPr>
              <a:t>1</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2</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3</a:t>
            </a:r>
            <a:r>
              <a:rPr lang="en-US" sz="1800" dirty="0">
                <a:solidFill>
                  <a:srgbClr val="FFFD78"/>
                </a:solidFill>
                <a:latin typeface="Times New Roman" panose="02020603050405020304" pitchFamily="18" charset="0"/>
                <a:cs typeface="Times New Roman" panose="02020603050405020304" pitchFamily="18" charset="0"/>
              </a:rPr>
              <a:t>)  </a:t>
            </a:r>
            <a:r>
              <a:rPr lang="en-US" sz="1800" dirty="0">
                <a:solidFill>
                  <a:srgbClr val="7A81FF"/>
                </a:solidFill>
                <a:latin typeface="Times New Roman" panose="02020603050405020304" pitchFamily="18" charset="0"/>
                <a:cs typeface="Times New Roman" panose="02020603050405020304" pitchFamily="18" charset="0"/>
              </a:rPr>
              <a:t>= </a:t>
            </a:r>
            <a:r>
              <a:rPr lang="en-US" sz="1800" i="1" dirty="0">
                <a:solidFill>
                  <a:srgbClr val="7A81FF"/>
                </a:solidFill>
                <a:latin typeface="Times New Roman" panose="02020603050405020304" pitchFamily="18" charset="0"/>
                <a:cs typeface="Times New Roman" panose="02020603050405020304" pitchFamily="18" charset="0"/>
              </a:rPr>
              <a:t>r</a:t>
            </a:r>
            <a:r>
              <a:rPr lang="en-US" sz="1800" i="1" baseline="-25000" dirty="0">
                <a:solidFill>
                  <a:srgbClr val="7A81FF"/>
                </a:solidFill>
                <a:latin typeface="Times New Roman" panose="02020603050405020304" pitchFamily="18" charset="0"/>
                <a:cs typeface="Times New Roman" panose="02020603050405020304" pitchFamily="18" charset="0"/>
              </a:rPr>
              <a:t>1</a:t>
            </a:r>
            <a:r>
              <a:rPr lang="en-US" sz="1800" dirty="0">
                <a:solidFill>
                  <a:srgbClr val="7A81FF"/>
                </a:solidFill>
                <a:latin typeface="Times New Roman" panose="02020603050405020304" pitchFamily="18" charset="0"/>
                <a:cs typeface="Times New Roman" panose="02020603050405020304" pitchFamily="18" charset="0"/>
              </a:rPr>
              <a:t>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i="1" baseline="-25000" dirty="0">
                <a:solidFill>
                  <a:srgbClr val="7A81FF"/>
                </a:solidFill>
                <a:latin typeface="Times New Roman" panose="02020603050405020304" pitchFamily="18" charset="0"/>
                <a:cs typeface="Times New Roman" panose="02020603050405020304" pitchFamily="18" charset="0"/>
              </a:rPr>
              <a:t>1</a:t>
            </a:r>
            <a:r>
              <a:rPr lang="en-US" sz="1800" i="1" dirty="0">
                <a:solidFill>
                  <a:srgbClr val="7A81FF"/>
                </a:solidFill>
                <a:latin typeface="Times New Roman" panose="02020603050405020304" pitchFamily="18" charset="0"/>
                <a:cs typeface="Times New Roman" panose="02020603050405020304" pitchFamily="18" charset="0"/>
              </a:rPr>
              <a:t> + r</a:t>
            </a:r>
            <a:r>
              <a:rPr lang="en-US" sz="1800" i="1" baseline="-25000" dirty="0">
                <a:solidFill>
                  <a:srgbClr val="7A81FF"/>
                </a:solidFill>
                <a:latin typeface="Times New Roman" panose="02020603050405020304" pitchFamily="18" charset="0"/>
                <a:cs typeface="Times New Roman" panose="02020603050405020304" pitchFamily="18" charset="0"/>
              </a:rPr>
              <a:t>2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b="1" i="1" baseline="-25000" dirty="0">
                <a:solidFill>
                  <a:srgbClr val="7A81FF"/>
                </a:solidFill>
                <a:latin typeface="Times New Roman" panose="02020603050405020304" pitchFamily="18" charset="0"/>
                <a:cs typeface="Times New Roman" panose="02020603050405020304" pitchFamily="18" charset="0"/>
              </a:rPr>
              <a:t>2  </a:t>
            </a:r>
            <a:r>
              <a:rPr lang="en-US" sz="1800" b="1" i="1" dirty="0">
                <a:solidFill>
                  <a:srgbClr val="7A81FF"/>
                </a:solidFill>
                <a:latin typeface="Times New Roman" panose="02020603050405020304" pitchFamily="18" charset="0"/>
                <a:cs typeface="Times New Roman" panose="02020603050405020304" pitchFamily="18" charset="0"/>
              </a:rPr>
              <a:t>+ </a:t>
            </a:r>
            <a:r>
              <a:rPr lang="en-US" sz="1800" i="1" dirty="0">
                <a:solidFill>
                  <a:srgbClr val="7A81FF"/>
                </a:solidFill>
                <a:latin typeface="Times New Roman" panose="02020603050405020304" pitchFamily="18" charset="0"/>
                <a:cs typeface="Times New Roman" panose="02020603050405020304" pitchFamily="18" charset="0"/>
              </a:rPr>
              <a:t>r</a:t>
            </a:r>
            <a:r>
              <a:rPr lang="en-US" sz="1800" i="1" baseline="-25000" dirty="0">
                <a:solidFill>
                  <a:srgbClr val="7A81FF"/>
                </a:solidFill>
                <a:latin typeface="Times New Roman" panose="02020603050405020304" pitchFamily="18" charset="0"/>
                <a:cs typeface="Times New Roman" panose="02020603050405020304" pitchFamily="18" charset="0"/>
              </a:rPr>
              <a:t>3</a:t>
            </a:r>
            <a:r>
              <a:rPr lang="en-US" sz="1800" dirty="0">
                <a:solidFill>
                  <a:srgbClr val="7A81FF"/>
                </a:solidFill>
                <a:latin typeface="Times New Roman" panose="02020603050405020304" pitchFamily="18" charset="0"/>
                <a:cs typeface="Times New Roman" panose="02020603050405020304" pitchFamily="18" charset="0"/>
              </a:rPr>
              <a:t>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b="1" i="1" baseline="-25000" dirty="0">
                <a:solidFill>
                  <a:srgbClr val="7A81FF"/>
                </a:solidFill>
                <a:latin typeface="Times New Roman" panose="02020603050405020304" pitchFamily="18" charset="0"/>
                <a:cs typeface="Times New Roman" panose="02020603050405020304" pitchFamily="18" charset="0"/>
              </a:rPr>
              <a:t>3</a:t>
            </a:r>
            <a:endParaRPr lang="en-US" sz="1800" dirty="0">
              <a:solidFill>
                <a:srgbClr val="7A81FF"/>
              </a:solidFill>
              <a:cs typeface="Times New Roman" panose="02020603050405020304" pitchFamily="18" charset="0"/>
            </a:endParaRPr>
          </a:p>
          <a:p>
            <a:pPr marL="0" indent="0">
              <a:buNone/>
            </a:pPr>
            <a:endParaRPr lang="en-US" sz="1800" i="1" dirty="0">
              <a:cs typeface="Times New Roman" panose="02020603050405020304" pitchFamily="18" charset="0"/>
            </a:endParaRPr>
          </a:p>
          <a:p>
            <a:pPr marL="0" indent="0">
              <a:buNone/>
            </a:pPr>
            <a:r>
              <a:rPr lang="en-US" sz="1800" dirty="0">
                <a:cs typeface="Times New Roman" panose="02020603050405020304" pitchFamily="18" charset="0"/>
              </a:rPr>
              <a:t>What constraints are needed here?  </a:t>
            </a:r>
            <a:r>
              <a:rPr lang="en-US" sz="1800" dirty="0" err="1">
                <a:latin typeface="Times New Roman" panose="02020603050405020304" pitchFamily="18" charset="0"/>
                <a:cs typeface="Times New Roman" panose="02020603050405020304" pitchFamily="18" charset="0"/>
              </a:rPr>
              <a:t>r</a:t>
            </a:r>
            <a:r>
              <a:rPr lang="en-US" sz="1800" baseline="-25000" dirty="0" err="1">
                <a:latin typeface="Times New Roman" panose="02020603050405020304" pitchFamily="18" charset="0"/>
                <a:cs typeface="Times New Roman" panose="02020603050405020304" pitchFamily="18" charset="0"/>
              </a:rPr>
              <a:t>i</a:t>
            </a:r>
            <a:r>
              <a:rPr lang="en-US" sz="1800" baseline="-25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&gt; 1 and </a:t>
            </a:r>
          </a:p>
        </p:txBody>
      </p:sp>
      <p:pic>
        <p:nvPicPr>
          <p:cNvPr id="6" name="Picture 5">
            <a:extLst>
              <a:ext uri="{FF2B5EF4-FFF2-40B4-BE49-F238E27FC236}">
                <a16:creationId xmlns:a16="http://schemas.microsoft.com/office/drawing/2014/main" id="{73DC7C17-5F8C-DB49-A7F0-7C2625113888}"/>
              </a:ext>
            </a:extLst>
          </p:cNvPr>
          <p:cNvPicPr>
            <a:picLocks noChangeAspect="1"/>
          </p:cNvPicPr>
          <p:nvPr/>
        </p:nvPicPr>
        <p:blipFill>
          <a:blip r:embed="rId2"/>
          <a:stretch>
            <a:fillRect/>
          </a:stretch>
        </p:blipFill>
        <p:spPr>
          <a:xfrm>
            <a:off x="5386614" y="2560865"/>
            <a:ext cx="939800" cy="495300"/>
          </a:xfrm>
          <a:prstGeom prst="rect">
            <a:avLst/>
          </a:prstGeom>
        </p:spPr>
      </p:pic>
      <p:sp>
        <p:nvSpPr>
          <p:cNvPr id="8" name="TextBox 7">
            <a:extLst>
              <a:ext uri="{FF2B5EF4-FFF2-40B4-BE49-F238E27FC236}">
                <a16:creationId xmlns:a16="http://schemas.microsoft.com/office/drawing/2014/main" id="{31835EB8-2793-454A-854B-AA17889E9E32}"/>
              </a:ext>
            </a:extLst>
          </p:cNvPr>
          <p:cNvSpPr txBox="1"/>
          <p:nvPr/>
        </p:nvSpPr>
        <p:spPr>
          <a:xfrm>
            <a:off x="6771821" y="2409834"/>
            <a:ext cx="4136572" cy="646331"/>
          </a:xfrm>
          <a:prstGeom prst="rect">
            <a:avLst/>
          </a:prstGeom>
          <a:noFill/>
        </p:spPr>
        <p:txBody>
          <a:bodyPr wrap="square" rtlCol="0">
            <a:spAutoFit/>
          </a:bodyPr>
          <a:lstStyle/>
          <a:p>
            <a:r>
              <a:rPr lang="en-US" dirty="0">
                <a:solidFill>
                  <a:srgbClr val="7A81FF"/>
                </a:solidFill>
              </a:rPr>
              <a:t>Any state can be written as a convex combination of the basis states</a:t>
            </a:r>
          </a:p>
        </p:txBody>
      </p:sp>
      <p:pic>
        <p:nvPicPr>
          <p:cNvPr id="5" name="Picture 4">
            <a:extLst>
              <a:ext uri="{FF2B5EF4-FFF2-40B4-BE49-F238E27FC236}">
                <a16:creationId xmlns:a16="http://schemas.microsoft.com/office/drawing/2014/main" id="{64E461E3-6784-5B43-A70D-3AEF444C8FD1}"/>
              </a:ext>
            </a:extLst>
          </p:cNvPr>
          <p:cNvPicPr>
            <a:picLocks noChangeAspect="1"/>
          </p:cNvPicPr>
          <p:nvPr/>
        </p:nvPicPr>
        <p:blipFill rotWithShape="1">
          <a:blip r:embed="rId3"/>
          <a:srcRect r="6947"/>
          <a:stretch/>
        </p:blipFill>
        <p:spPr>
          <a:xfrm>
            <a:off x="5310415" y="3268797"/>
            <a:ext cx="6270172" cy="1066077"/>
          </a:xfrm>
          <a:prstGeom prst="rect">
            <a:avLst/>
          </a:prstGeom>
          <a:ln w="19050">
            <a:solidFill>
              <a:srgbClr val="7A81FF"/>
            </a:solidFill>
          </a:ln>
        </p:spPr>
      </p:pic>
      <p:pic>
        <p:nvPicPr>
          <p:cNvPr id="10" name="Picture 9">
            <a:extLst>
              <a:ext uri="{FF2B5EF4-FFF2-40B4-BE49-F238E27FC236}">
                <a16:creationId xmlns:a16="http://schemas.microsoft.com/office/drawing/2014/main" id="{B1FF6DD4-1001-8745-A579-6DEB87568782}"/>
              </a:ext>
            </a:extLst>
          </p:cNvPr>
          <p:cNvPicPr>
            <a:picLocks noChangeAspect="1"/>
          </p:cNvPicPr>
          <p:nvPr/>
        </p:nvPicPr>
        <p:blipFill>
          <a:blip r:embed="rId4"/>
          <a:stretch>
            <a:fillRect/>
          </a:stretch>
        </p:blipFill>
        <p:spPr>
          <a:xfrm>
            <a:off x="1078990" y="4334874"/>
            <a:ext cx="3743891" cy="1956443"/>
          </a:xfrm>
          <a:prstGeom prst="rect">
            <a:avLst/>
          </a:prstGeom>
          <a:ln w="28575">
            <a:solidFill>
              <a:srgbClr val="7A81FF"/>
            </a:solidFill>
          </a:ln>
        </p:spPr>
      </p:pic>
      <p:sp>
        <p:nvSpPr>
          <p:cNvPr id="11" name="TextBox 10">
            <a:extLst>
              <a:ext uri="{FF2B5EF4-FFF2-40B4-BE49-F238E27FC236}">
                <a16:creationId xmlns:a16="http://schemas.microsoft.com/office/drawing/2014/main" id="{9F7E6141-99F4-6943-AEFF-C969037E3284}"/>
              </a:ext>
            </a:extLst>
          </p:cNvPr>
          <p:cNvSpPr txBox="1"/>
          <p:nvPr/>
        </p:nvSpPr>
        <p:spPr>
          <a:xfrm>
            <a:off x="6326414" y="4849145"/>
            <a:ext cx="4365171" cy="1477328"/>
          </a:xfrm>
          <a:prstGeom prst="rect">
            <a:avLst/>
          </a:prstGeom>
          <a:noFill/>
        </p:spPr>
        <p:txBody>
          <a:bodyPr wrap="square" rtlCol="0">
            <a:spAutoFit/>
          </a:bodyPr>
          <a:lstStyle/>
          <a:p>
            <a:endParaRPr lang="en-US" dirty="0"/>
          </a:p>
          <a:p>
            <a:r>
              <a:rPr lang="en-US" dirty="0">
                <a:solidFill>
                  <a:srgbClr val="FFD579"/>
                </a:solidFill>
              </a:rPr>
              <a:t>What is the shape of the state space if the ball could only be red or green?</a:t>
            </a:r>
          </a:p>
          <a:p>
            <a:endParaRPr lang="en-US" dirty="0">
              <a:solidFill>
                <a:srgbClr val="FFD579"/>
              </a:solidFill>
            </a:endParaRPr>
          </a:p>
          <a:p>
            <a:r>
              <a:rPr lang="en-US" dirty="0">
                <a:solidFill>
                  <a:srgbClr val="FFD579"/>
                </a:solidFill>
              </a:rPr>
              <a:t>- A line</a:t>
            </a:r>
          </a:p>
        </p:txBody>
      </p:sp>
    </p:spTree>
    <p:extLst>
      <p:ext uri="{BB962C8B-B14F-4D97-AF65-F5344CB8AC3E}">
        <p14:creationId xmlns:p14="http://schemas.microsoft.com/office/powerpoint/2010/main" val="14402593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a:solidFill>
                  <a:srgbClr val="73FDD6"/>
                </a:solidFill>
              </a:rPr>
              <a:t>State space of classical systems </a:t>
            </a:r>
          </a:p>
        </p:txBody>
      </p:sp>
      <p:sp>
        <p:nvSpPr>
          <p:cNvPr id="7" name="Content Placeholder 2">
            <a:extLst>
              <a:ext uri="{FF2B5EF4-FFF2-40B4-BE49-F238E27FC236}">
                <a16:creationId xmlns:a16="http://schemas.microsoft.com/office/drawing/2014/main" id="{4008CD32-E44C-F04D-A0D5-59EB24627A74}"/>
              </a:ext>
            </a:extLst>
          </p:cNvPr>
          <p:cNvSpPr>
            <a:spLocks noGrp="1"/>
          </p:cNvSpPr>
          <p:nvPr>
            <p:ph idx="1"/>
          </p:nvPr>
        </p:nvSpPr>
        <p:spPr/>
        <p:txBody>
          <a:bodyPr>
            <a:normAutofit/>
          </a:bodyPr>
          <a:lstStyle/>
          <a:p>
            <a:pPr marL="0" indent="0">
              <a:buNone/>
            </a:pPr>
            <a:r>
              <a:rPr lang="en-US" sz="1800" dirty="0"/>
              <a:t>The most general state of the system can be written as </a:t>
            </a:r>
            <a:r>
              <a:rPr lang="en-US" sz="1800" b="1" i="1" dirty="0">
                <a:solidFill>
                  <a:srgbClr val="FFFD78"/>
                </a:solidFill>
                <a:latin typeface="Times New Roman" panose="02020603050405020304" pitchFamily="18" charset="0"/>
                <a:cs typeface="Times New Roman" panose="02020603050405020304" pitchFamily="18" charset="0"/>
              </a:rPr>
              <a:t>r</a:t>
            </a:r>
            <a:r>
              <a:rPr lang="en-US" sz="1800" i="1" dirty="0">
                <a:solidFill>
                  <a:srgbClr val="FFFD78"/>
                </a:solidFill>
                <a:latin typeface="Times New Roman" panose="02020603050405020304" pitchFamily="18" charset="0"/>
                <a:cs typeface="Times New Roman" panose="02020603050405020304" pitchFamily="18" charset="0"/>
              </a:rPr>
              <a:t> </a:t>
            </a:r>
            <a:r>
              <a:rPr lang="en-US" sz="1800" dirty="0">
                <a:solidFill>
                  <a:srgbClr val="FFFD78"/>
                </a:solidFill>
                <a:latin typeface="Times New Roman" panose="02020603050405020304" pitchFamily="18" charset="0"/>
                <a:cs typeface="Times New Roman" panose="02020603050405020304" pitchFamily="18" charset="0"/>
              </a:rPr>
              <a:t> = (</a:t>
            </a:r>
            <a:r>
              <a:rPr lang="en-US" sz="1800" i="1" dirty="0">
                <a:solidFill>
                  <a:srgbClr val="FFFD78"/>
                </a:solidFill>
                <a:latin typeface="Times New Roman" panose="02020603050405020304" pitchFamily="18" charset="0"/>
                <a:cs typeface="Times New Roman" panose="02020603050405020304" pitchFamily="18" charset="0"/>
              </a:rPr>
              <a:t>r</a:t>
            </a:r>
            <a:r>
              <a:rPr lang="en-US" sz="1800" i="1" baseline="-25000" dirty="0">
                <a:solidFill>
                  <a:srgbClr val="FFFD78"/>
                </a:solidFill>
                <a:latin typeface="Times New Roman" panose="02020603050405020304" pitchFamily="18" charset="0"/>
                <a:cs typeface="Times New Roman" panose="02020603050405020304" pitchFamily="18" charset="0"/>
              </a:rPr>
              <a:t>1</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2</a:t>
            </a:r>
            <a:r>
              <a:rPr lang="en-US" sz="1800" i="1" dirty="0">
                <a:solidFill>
                  <a:srgbClr val="FFFD78"/>
                </a:solidFill>
                <a:latin typeface="Times New Roman" panose="02020603050405020304" pitchFamily="18" charset="0"/>
                <a:cs typeface="Times New Roman" panose="02020603050405020304" pitchFamily="18" charset="0"/>
              </a:rPr>
              <a:t>, r</a:t>
            </a:r>
            <a:r>
              <a:rPr lang="en-US" sz="1800" i="1" baseline="-25000" dirty="0">
                <a:solidFill>
                  <a:srgbClr val="FFFD78"/>
                </a:solidFill>
                <a:latin typeface="Times New Roman" panose="02020603050405020304" pitchFamily="18" charset="0"/>
                <a:cs typeface="Times New Roman" panose="02020603050405020304" pitchFamily="18" charset="0"/>
              </a:rPr>
              <a:t>3</a:t>
            </a:r>
            <a:r>
              <a:rPr lang="en-US" sz="1800" dirty="0">
                <a:solidFill>
                  <a:srgbClr val="FFFD78"/>
                </a:solidFill>
                <a:latin typeface="Times New Roman" panose="02020603050405020304" pitchFamily="18" charset="0"/>
                <a:cs typeface="Times New Roman" panose="02020603050405020304" pitchFamily="18" charset="0"/>
              </a:rPr>
              <a:t>)  </a:t>
            </a:r>
            <a:r>
              <a:rPr lang="en-US" sz="1800" dirty="0">
                <a:solidFill>
                  <a:srgbClr val="7A81FF"/>
                </a:solidFill>
                <a:latin typeface="Times New Roman" panose="02020603050405020304" pitchFamily="18" charset="0"/>
                <a:cs typeface="Times New Roman" panose="02020603050405020304" pitchFamily="18" charset="0"/>
              </a:rPr>
              <a:t>= </a:t>
            </a:r>
            <a:r>
              <a:rPr lang="en-US" sz="1800" i="1" dirty="0">
                <a:solidFill>
                  <a:srgbClr val="7A81FF"/>
                </a:solidFill>
                <a:latin typeface="Times New Roman" panose="02020603050405020304" pitchFamily="18" charset="0"/>
                <a:cs typeface="Times New Roman" panose="02020603050405020304" pitchFamily="18" charset="0"/>
              </a:rPr>
              <a:t>r</a:t>
            </a:r>
            <a:r>
              <a:rPr lang="en-US" sz="1800" i="1" baseline="-25000" dirty="0">
                <a:solidFill>
                  <a:srgbClr val="7A81FF"/>
                </a:solidFill>
                <a:latin typeface="Times New Roman" panose="02020603050405020304" pitchFamily="18" charset="0"/>
                <a:cs typeface="Times New Roman" panose="02020603050405020304" pitchFamily="18" charset="0"/>
              </a:rPr>
              <a:t>1</a:t>
            </a:r>
            <a:r>
              <a:rPr lang="en-US" sz="1800" dirty="0">
                <a:solidFill>
                  <a:srgbClr val="7A81FF"/>
                </a:solidFill>
                <a:latin typeface="Times New Roman" panose="02020603050405020304" pitchFamily="18" charset="0"/>
                <a:cs typeface="Times New Roman" panose="02020603050405020304" pitchFamily="18" charset="0"/>
              </a:rPr>
              <a:t>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i="1" baseline="-25000" dirty="0">
                <a:solidFill>
                  <a:srgbClr val="7A81FF"/>
                </a:solidFill>
                <a:latin typeface="Times New Roman" panose="02020603050405020304" pitchFamily="18" charset="0"/>
                <a:cs typeface="Times New Roman" panose="02020603050405020304" pitchFamily="18" charset="0"/>
              </a:rPr>
              <a:t>1</a:t>
            </a:r>
            <a:r>
              <a:rPr lang="en-US" sz="1800" i="1" dirty="0">
                <a:solidFill>
                  <a:srgbClr val="7A81FF"/>
                </a:solidFill>
                <a:latin typeface="Times New Roman" panose="02020603050405020304" pitchFamily="18" charset="0"/>
                <a:cs typeface="Times New Roman" panose="02020603050405020304" pitchFamily="18" charset="0"/>
              </a:rPr>
              <a:t> + r</a:t>
            </a:r>
            <a:r>
              <a:rPr lang="en-US" sz="1800" i="1" baseline="-25000" dirty="0">
                <a:solidFill>
                  <a:srgbClr val="7A81FF"/>
                </a:solidFill>
                <a:latin typeface="Times New Roman" panose="02020603050405020304" pitchFamily="18" charset="0"/>
                <a:cs typeface="Times New Roman" panose="02020603050405020304" pitchFamily="18" charset="0"/>
              </a:rPr>
              <a:t>2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b="1" i="1" baseline="-25000" dirty="0">
                <a:solidFill>
                  <a:srgbClr val="7A81FF"/>
                </a:solidFill>
                <a:latin typeface="Times New Roman" panose="02020603050405020304" pitchFamily="18" charset="0"/>
                <a:cs typeface="Times New Roman" panose="02020603050405020304" pitchFamily="18" charset="0"/>
              </a:rPr>
              <a:t>2  </a:t>
            </a:r>
            <a:r>
              <a:rPr lang="en-US" sz="1800" b="1" i="1" dirty="0">
                <a:solidFill>
                  <a:srgbClr val="7A81FF"/>
                </a:solidFill>
                <a:latin typeface="Times New Roman" panose="02020603050405020304" pitchFamily="18" charset="0"/>
                <a:cs typeface="Times New Roman" panose="02020603050405020304" pitchFamily="18" charset="0"/>
              </a:rPr>
              <a:t>+ </a:t>
            </a:r>
            <a:r>
              <a:rPr lang="en-US" sz="1800" i="1" dirty="0">
                <a:solidFill>
                  <a:srgbClr val="7A81FF"/>
                </a:solidFill>
                <a:latin typeface="Times New Roman" panose="02020603050405020304" pitchFamily="18" charset="0"/>
                <a:cs typeface="Times New Roman" panose="02020603050405020304" pitchFamily="18" charset="0"/>
              </a:rPr>
              <a:t>r</a:t>
            </a:r>
            <a:r>
              <a:rPr lang="en-US" sz="1800" i="1" baseline="-25000" dirty="0">
                <a:solidFill>
                  <a:srgbClr val="7A81FF"/>
                </a:solidFill>
                <a:latin typeface="Times New Roman" panose="02020603050405020304" pitchFamily="18" charset="0"/>
                <a:cs typeface="Times New Roman" panose="02020603050405020304" pitchFamily="18" charset="0"/>
              </a:rPr>
              <a:t>3</a:t>
            </a:r>
            <a:r>
              <a:rPr lang="en-US" sz="1800" dirty="0">
                <a:solidFill>
                  <a:srgbClr val="7A81FF"/>
                </a:solidFill>
                <a:latin typeface="Times New Roman" panose="02020603050405020304" pitchFamily="18" charset="0"/>
                <a:cs typeface="Times New Roman" panose="02020603050405020304" pitchFamily="18" charset="0"/>
              </a:rPr>
              <a:t> </a:t>
            </a:r>
            <a:r>
              <a:rPr lang="en-US" sz="1800" b="1" i="1" dirty="0">
                <a:solidFill>
                  <a:srgbClr val="7A81FF"/>
                </a:solidFill>
                <a:latin typeface="Times New Roman" panose="02020603050405020304" pitchFamily="18" charset="0"/>
                <a:cs typeface="Times New Roman" panose="02020603050405020304" pitchFamily="18" charset="0"/>
              </a:rPr>
              <a:t>e</a:t>
            </a:r>
            <a:r>
              <a:rPr lang="en-US" sz="1800" b="1" i="1" baseline="-25000" dirty="0">
                <a:solidFill>
                  <a:srgbClr val="7A81FF"/>
                </a:solidFill>
                <a:latin typeface="Times New Roman" panose="02020603050405020304" pitchFamily="18" charset="0"/>
                <a:cs typeface="Times New Roman" panose="02020603050405020304" pitchFamily="18" charset="0"/>
              </a:rPr>
              <a:t>3</a:t>
            </a:r>
            <a:endParaRPr lang="en-US" sz="1800" dirty="0">
              <a:solidFill>
                <a:srgbClr val="7A81FF"/>
              </a:solidFill>
              <a:cs typeface="Times New Roman" panose="02020603050405020304" pitchFamily="18" charset="0"/>
            </a:endParaRPr>
          </a:p>
          <a:p>
            <a:pPr marL="0" indent="0">
              <a:buNone/>
            </a:pPr>
            <a:endParaRPr lang="en-US" sz="1800" i="1" dirty="0">
              <a:cs typeface="Times New Roman" panose="02020603050405020304" pitchFamily="18" charset="0"/>
            </a:endParaRPr>
          </a:p>
          <a:p>
            <a:pPr marL="0" indent="0">
              <a:buNone/>
            </a:pPr>
            <a:r>
              <a:rPr lang="en-US" sz="1800" dirty="0">
                <a:cs typeface="Times New Roman" panose="02020603050405020304" pitchFamily="18" charset="0"/>
              </a:rPr>
              <a:t>What constraints are needed here?  </a:t>
            </a:r>
            <a:r>
              <a:rPr lang="en-US" sz="1800" dirty="0" err="1">
                <a:latin typeface="Times New Roman" panose="02020603050405020304" pitchFamily="18" charset="0"/>
                <a:cs typeface="Times New Roman" panose="02020603050405020304" pitchFamily="18" charset="0"/>
              </a:rPr>
              <a:t>r</a:t>
            </a:r>
            <a:r>
              <a:rPr lang="en-US" sz="1800" baseline="-25000" dirty="0" err="1">
                <a:latin typeface="Times New Roman" panose="02020603050405020304" pitchFamily="18" charset="0"/>
                <a:cs typeface="Times New Roman" panose="02020603050405020304" pitchFamily="18" charset="0"/>
              </a:rPr>
              <a:t>i</a:t>
            </a:r>
            <a:r>
              <a:rPr lang="en-US" sz="1800" baseline="-25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&gt; 1 and </a:t>
            </a:r>
          </a:p>
        </p:txBody>
      </p:sp>
      <p:pic>
        <p:nvPicPr>
          <p:cNvPr id="6" name="Picture 5">
            <a:extLst>
              <a:ext uri="{FF2B5EF4-FFF2-40B4-BE49-F238E27FC236}">
                <a16:creationId xmlns:a16="http://schemas.microsoft.com/office/drawing/2014/main" id="{73DC7C17-5F8C-DB49-A7F0-7C2625113888}"/>
              </a:ext>
            </a:extLst>
          </p:cNvPr>
          <p:cNvPicPr>
            <a:picLocks noChangeAspect="1"/>
          </p:cNvPicPr>
          <p:nvPr/>
        </p:nvPicPr>
        <p:blipFill>
          <a:blip r:embed="rId2"/>
          <a:stretch>
            <a:fillRect/>
          </a:stretch>
        </p:blipFill>
        <p:spPr>
          <a:xfrm>
            <a:off x="5386614" y="2560865"/>
            <a:ext cx="939800" cy="495300"/>
          </a:xfrm>
          <a:prstGeom prst="rect">
            <a:avLst/>
          </a:prstGeom>
        </p:spPr>
      </p:pic>
      <p:sp>
        <p:nvSpPr>
          <p:cNvPr id="8" name="TextBox 7">
            <a:extLst>
              <a:ext uri="{FF2B5EF4-FFF2-40B4-BE49-F238E27FC236}">
                <a16:creationId xmlns:a16="http://schemas.microsoft.com/office/drawing/2014/main" id="{31835EB8-2793-454A-854B-AA17889E9E32}"/>
              </a:ext>
            </a:extLst>
          </p:cNvPr>
          <p:cNvSpPr txBox="1"/>
          <p:nvPr/>
        </p:nvSpPr>
        <p:spPr>
          <a:xfrm>
            <a:off x="6771821" y="2409834"/>
            <a:ext cx="4136572" cy="646331"/>
          </a:xfrm>
          <a:prstGeom prst="rect">
            <a:avLst/>
          </a:prstGeom>
          <a:noFill/>
        </p:spPr>
        <p:txBody>
          <a:bodyPr wrap="square" rtlCol="0">
            <a:spAutoFit/>
          </a:bodyPr>
          <a:lstStyle/>
          <a:p>
            <a:r>
              <a:rPr lang="en-US" dirty="0">
                <a:solidFill>
                  <a:srgbClr val="7A81FF"/>
                </a:solidFill>
              </a:rPr>
              <a:t>Any state can be written as a convex combination of the basis states</a:t>
            </a:r>
          </a:p>
        </p:txBody>
      </p:sp>
      <p:pic>
        <p:nvPicPr>
          <p:cNvPr id="5" name="Picture 4">
            <a:extLst>
              <a:ext uri="{FF2B5EF4-FFF2-40B4-BE49-F238E27FC236}">
                <a16:creationId xmlns:a16="http://schemas.microsoft.com/office/drawing/2014/main" id="{64E461E3-6784-5B43-A70D-3AEF444C8FD1}"/>
              </a:ext>
            </a:extLst>
          </p:cNvPr>
          <p:cNvPicPr>
            <a:picLocks noChangeAspect="1"/>
          </p:cNvPicPr>
          <p:nvPr/>
        </p:nvPicPr>
        <p:blipFill rotWithShape="1">
          <a:blip r:embed="rId3"/>
          <a:srcRect r="6947"/>
          <a:stretch/>
        </p:blipFill>
        <p:spPr>
          <a:xfrm>
            <a:off x="5310415" y="3268797"/>
            <a:ext cx="6270172" cy="1066077"/>
          </a:xfrm>
          <a:prstGeom prst="rect">
            <a:avLst/>
          </a:prstGeom>
          <a:ln w="19050">
            <a:solidFill>
              <a:srgbClr val="7A81FF"/>
            </a:solidFill>
          </a:ln>
        </p:spPr>
      </p:pic>
      <p:pic>
        <p:nvPicPr>
          <p:cNvPr id="10" name="Picture 9">
            <a:extLst>
              <a:ext uri="{FF2B5EF4-FFF2-40B4-BE49-F238E27FC236}">
                <a16:creationId xmlns:a16="http://schemas.microsoft.com/office/drawing/2014/main" id="{B1FF6DD4-1001-8745-A579-6DEB87568782}"/>
              </a:ext>
            </a:extLst>
          </p:cNvPr>
          <p:cNvPicPr>
            <a:picLocks noChangeAspect="1"/>
          </p:cNvPicPr>
          <p:nvPr/>
        </p:nvPicPr>
        <p:blipFill>
          <a:blip r:embed="rId4"/>
          <a:stretch>
            <a:fillRect/>
          </a:stretch>
        </p:blipFill>
        <p:spPr>
          <a:xfrm>
            <a:off x="1078990" y="4334874"/>
            <a:ext cx="3743891" cy="1956443"/>
          </a:xfrm>
          <a:prstGeom prst="rect">
            <a:avLst/>
          </a:prstGeom>
          <a:ln w="28575">
            <a:solidFill>
              <a:srgbClr val="7A81FF"/>
            </a:solidFill>
          </a:ln>
        </p:spPr>
      </p:pic>
      <p:sp>
        <p:nvSpPr>
          <p:cNvPr id="9" name="TextBox 8">
            <a:extLst>
              <a:ext uri="{FF2B5EF4-FFF2-40B4-BE49-F238E27FC236}">
                <a16:creationId xmlns:a16="http://schemas.microsoft.com/office/drawing/2014/main" id="{3E7A5353-9533-184D-B8A3-058FBEEF3B9C}"/>
              </a:ext>
            </a:extLst>
          </p:cNvPr>
          <p:cNvSpPr txBox="1"/>
          <p:nvPr/>
        </p:nvSpPr>
        <p:spPr>
          <a:xfrm>
            <a:off x="6326414" y="4849145"/>
            <a:ext cx="4365171" cy="1477328"/>
          </a:xfrm>
          <a:prstGeom prst="rect">
            <a:avLst/>
          </a:prstGeom>
          <a:noFill/>
        </p:spPr>
        <p:txBody>
          <a:bodyPr wrap="square" rtlCol="0">
            <a:spAutoFit/>
          </a:bodyPr>
          <a:lstStyle/>
          <a:p>
            <a:endParaRPr lang="en-US" dirty="0">
              <a:solidFill>
                <a:srgbClr val="FFD579"/>
              </a:solidFill>
            </a:endParaRPr>
          </a:p>
          <a:p>
            <a:r>
              <a:rPr lang="en-US" dirty="0">
                <a:solidFill>
                  <a:srgbClr val="FFD579"/>
                </a:solidFill>
              </a:rPr>
              <a:t>What is the shape of the state space if the ball could be red, blue, green or yellow?</a:t>
            </a:r>
          </a:p>
          <a:p>
            <a:endParaRPr lang="en-US" dirty="0">
              <a:solidFill>
                <a:srgbClr val="FFD579"/>
              </a:solidFill>
            </a:endParaRPr>
          </a:p>
          <a:p>
            <a:r>
              <a:rPr lang="en-US" dirty="0">
                <a:solidFill>
                  <a:srgbClr val="FFD579"/>
                </a:solidFill>
              </a:rPr>
              <a:t>- A tetrahedral  </a:t>
            </a:r>
          </a:p>
        </p:txBody>
      </p:sp>
    </p:spTree>
    <p:extLst>
      <p:ext uri="{BB962C8B-B14F-4D97-AF65-F5344CB8AC3E}">
        <p14:creationId xmlns:p14="http://schemas.microsoft.com/office/powerpoint/2010/main" val="1786763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dirty="0">
                <a:solidFill>
                  <a:srgbClr val="73FDD6"/>
                </a:solidFill>
              </a:rPr>
              <a:t>State space of classical systems </a:t>
            </a:r>
          </a:p>
        </p:txBody>
      </p:sp>
      <p:pic>
        <p:nvPicPr>
          <p:cNvPr id="16" name="Picture 15">
            <a:extLst>
              <a:ext uri="{FF2B5EF4-FFF2-40B4-BE49-F238E27FC236}">
                <a16:creationId xmlns:a16="http://schemas.microsoft.com/office/drawing/2014/main" id="{F9C4A08D-BDD9-0C4D-83C0-D3B80A4D478E}"/>
              </a:ext>
            </a:extLst>
          </p:cNvPr>
          <p:cNvPicPr>
            <a:picLocks noChangeAspect="1"/>
          </p:cNvPicPr>
          <p:nvPr/>
        </p:nvPicPr>
        <p:blipFill>
          <a:blip r:embed="rId2"/>
          <a:stretch>
            <a:fillRect/>
          </a:stretch>
        </p:blipFill>
        <p:spPr>
          <a:xfrm>
            <a:off x="1078990" y="4334874"/>
            <a:ext cx="3743891" cy="1956443"/>
          </a:xfrm>
          <a:prstGeom prst="rect">
            <a:avLst/>
          </a:prstGeom>
          <a:ln w="28575">
            <a:solidFill>
              <a:srgbClr val="7A81FF"/>
            </a:solidFill>
          </a:ln>
        </p:spPr>
      </p:pic>
      <p:pic>
        <p:nvPicPr>
          <p:cNvPr id="12" name="Picture 11">
            <a:extLst>
              <a:ext uri="{FF2B5EF4-FFF2-40B4-BE49-F238E27FC236}">
                <a16:creationId xmlns:a16="http://schemas.microsoft.com/office/drawing/2014/main" id="{FEB98556-B019-4E40-A0BA-836E38180A58}"/>
              </a:ext>
            </a:extLst>
          </p:cNvPr>
          <p:cNvPicPr>
            <a:picLocks noChangeAspect="1"/>
          </p:cNvPicPr>
          <p:nvPr/>
        </p:nvPicPr>
        <p:blipFill>
          <a:blip r:embed="rId3"/>
          <a:stretch>
            <a:fillRect/>
          </a:stretch>
        </p:blipFill>
        <p:spPr>
          <a:xfrm>
            <a:off x="2242923" y="1807028"/>
            <a:ext cx="8293981" cy="2658836"/>
          </a:xfrm>
          <a:prstGeom prst="rect">
            <a:avLst/>
          </a:prstGeom>
          <a:ln w="28575">
            <a:solidFill>
              <a:srgbClr val="7A81FF"/>
            </a:solidFill>
          </a:ln>
        </p:spPr>
      </p:pic>
      <p:sp>
        <p:nvSpPr>
          <p:cNvPr id="17" name="TextBox 16">
            <a:extLst>
              <a:ext uri="{FF2B5EF4-FFF2-40B4-BE49-F238E27FC236}">
                <a16:creationId xmlns:a16="http://schemas.microsoft.com/office/drawing/2014/main" id="{626B7E98-A110-8A4D-82A1-BE0EE48AAAC8}"/>
              </a:ext>
            </a:extLst>
          </p:cNvPr>
          <p:cNvSpPr txBox="1"/>
          <p:nvPr/>
        </p:nvSpPr>
        <p:spPr>
          <a:xfrm>
            <a:off x="5736771" y="5050972"/>
            <a:ext cx="5617029" cy="830997"/>
          </a:xfrm>
          <a:prstGeom prst="rect">
            <a:avLst/>
          </a:prstGeom>
          <a:noFill/>
        </p:spPr>
        <p:txBody>
          <a:bodyPr wrap="square" rtlCol="0">
            <a:spAutoFit/>
          </a:bodyPr>
          <a:lstStyle/>
          <a:p>
            <a:r>
              <a:rPr lang="en-US" sz="1600" dirty="0"/>
              <a:t>(A simplex is just a simple convex shape: in 1–dimension it is simply a line segment, in 2– dimensions it is as triangle, in 3–dimensions it is a tetrahedron </a:t>
            </a:r>
            <a:r>
              <a:rPr lang="en-US" sz="1600" dirty="0" err="1"/>
              <a:t>etc</a:t>
            </a:r>
            <a:r>
              <a:rPr lang="en-US" sz="1600" dirty="0"/>
              <a:t>…)</a:t>
            </a:r>
          </a:p>
        </p:txBody>
      </p:sp>
    </p:spTree>
    <p:extLst>
      <p:ext uri="{BB962C8B-B14F-4D97-AF65-F5344CB8AC3E}">
        <p14:creationId xmlns:p14="http://schemas.microsoft.com/office/powerpoint/2010/main" val="3182176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dirty="0">
                <a:solidFill>
                  <a:srgbClr val="73FDD6"/>
                </a:solidFill>
              </a:rPr>
              <a:t>What can we do to a (classical) system?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p:txBody>
          <a:bodyPr>
            <a:normAutofit/>
          </a:bodyPr>
          <a:lstStyle/>
          <a:p>
            <a:pPr marL="0" indent="0">
              <a:buNone/>
            </a:pPr>
            <a:r>
              <a:rPr lang="en-US" dirty="0"/>
              <a:t>1) Transform system </a:t>
            </a:r>
            <a:r>
              <a:rPr lang="en-US" i="1" dirty="0">
                <a:latin typeface="Times New Roman" panose="02020603050405020304" pitchFamily="18" charset="0"/>
                <a:cs typeface="Times New Roman" panose="02020603050405020304" pitchFamily="18" charset="0"/>
              </a:rPr>
              <a:t>S</a:t>
            </a:r>
          </a:p>
          <a:p>
            <a:pPr marL="514350" indent="-514350">
              <a:buAutoNum type="arabicParenR" startAt="2"/>
            </a:pPr>
            <a:endParaRPr lang="en-US" dirty="0">
              <a:latin typeface="Times New Roman" panose="02020603050405020304" pitchFamily="18" charset="0"/>
              <a:cs typeface="Times New Roman" panose="02020603050405020304" pitchFamily="18" charset="0"/>
            </a:endParaRPr>
          </a:p>
          <a:p>
            <a:pPr marL="0" indent="0">
              <a:buNone/>
            </a:pPr>
            <a:r>
              <a:rPr lang="en-US" dirty="0">
                <a:cs typeface="Times New Roman" panose="02020603050405020304" pitchFamily="18" charset="0"/>
              </a:rPr>
              <a:t>2) Measure system </a:t>
            </a:r>
            <a:r>
              <a:rPr lang="en-US" i="1" dirty="0">
                <a:latin typeface="Times New Roman" panose="02020603050405020304" pitchFamily="18" charset="0"/>
                <a:cs typeface="Times New Roman" panose="02020603050405020304" pitchFamily="18" charset="0"/>
              </a:rPr>
              <a: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3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What is quantum information theory? </a:t>
            </a:r>
          </a:p>
        </p:txBody>
      </p:sp>
    </p:spTree>
    <p:extLst>
      <p:ext uri="{BB962C8B-B14F-4D97-AF65-F5344CB8AC3E}">
        <p14:creationId xmlns:p14="http://schemas.microsoft.com/office/powerpoint/2010/main" val="16040550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dirty="0">
                <a:solidFill>
                  <a:srgbClr val="73FDD6"/>
                </a:solidFill>
              </a:rPr>
              <a:t>Transformations to classical systems </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p:txBody>
              <a:bodyPr>
                <a:normAutofit/>
              </a:bodyPr>
              <a:lstStyle/>
              <a:p>
                <a:pPr marL="0" indent="0">
                  <a:buNone/>
                </a:pPr>
                <a:r>
                  <a:rPr lang="en-US" dirty="0"/>
                  <a:t>1) Transform system </a:t>
                </a:r>
                <a:r>
                  <a:rPr lang="en-US" i="1" dirty="0">
                    <a:latin typeface="Times New Roman" panose="02020603050405020304" pitchFamily="18" charset="0"/>
                    <a:cs typeface="Times New Roman" panose="02020603050405020304" pitchFamily="18" charset="0"/>
                  </a:rPr>
                  <a:t>S      </a:t>
                </a:r>
                <a14:m>
                  <m:oMath xmlns:m="http://schemas.openxmlformats.org/officeDocument/2006/math">
                    <m:r>
                      <a:rPr lang="en-US" b="1" i="1" smtClean="0">
                        <a:latin typeface="Cambria Math" panose="02040503050406030204" pitchFamily="18" charset="0"/>
                        <a:cs typeface="Times New Roman" panose="02020603050405020304" pitchFamily="18" charset="0"/>
                      </a:rPr>
                      <m:t>𝒓</m:t>
                    </m:r>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𝒔</m:t>
                    </m:r>
                  </m:oMath>
                </a14:m>
                <a:r>
                  <a:rPr lang="en-US" i="1"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p:txBody>
          </p:sp>
        </mc:Choice>
        <mc:Fallback xmlns="">
          <p:sp>
            <p:nvSpPr>
              <p:cNvPr id="6" name="Content Placeholder 2">
                <a:extLst>
                  <a:ext uri="{FF2B5EF4-FFF2-40B4-BE49-F238E27FC236}">
                    <a16:creationId xmlns:a16="http://schemas.microsoft.com/office/drawing/2014/main" id="{89B6F2C1-B609-B545-A1D1-8553C897FD41}"/>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86" t="-292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3826B21-F48A-EB47-AE83-3D15E31BB1D1}"/>
              </a:ext>
            </a:extLst>
          </p:cNvPr>
          <p:cNvPicPr>
            <a:picLocks noChangeAspect="1"/>
          </p:cNvPicPr>
          <p:nvPr/>
        </p:nvPicPr>
        <p:blipFill>
          <a:blip r:embed="rId3"/>
          <a:stretch>
            <a:fillRect/>
          </a:stretch>
        </p:blipFill>
        <p:spPr>
          <a:xfrm>
            <a:off x="6784973" y="1825625"/>
            <a:ext cx="1565275" cy="368300"/>
          </a:xfrm>
          <a:prstGeom prst="rect">
            <a:avLst/>
          </a:prstGeom>
        </p:spPr>
      </p:pic>
    </p:spTree>
    <p:extLst>
      <p:ext uri="{BB962C8B-B14F-4D97-AF65-F5344CB8AC3E}">
        <p14:creationId xmlns:p14="http://schemas.microsoft.com/office/powerpoint/2010/main" val="12164935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dirty="0">
                <a:solidFill>
                  <a:srgbClr val="73FDD6"/>
                </a:solidFill>
              </a:rPr>
              <a:t>Transformations to classical systems </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p:txBody>
              <a:bodyPr>
                <a:normAutofit/>
              </a:bodyPr>
              <a:lstStyle/>
              <a:p>
                <a:pPr marL="0" indent="0">
                  <a:buNone/>
                </a:pPr>
                <a:r>
                  <a:rPr lang="en-US" dirty="0"/>
                  <a:t>1) Transform system </a:t>
                </a:r>
                <a:r>
                  <a:rPr lang="en-US" i="1" dirty="0">
                    <a:latin typeface="Times New Roman" panose="02020603050405020304" pitchFamily="18" charset="0"/>
                    <a:cs typeface="Times New Roman" panose="02020603050405020304" pitchFamily="18" charset="0"/>
                  </a:rPr>
                  <a:t>S      </a:t>
                </a:r>
                <a14:m>
                  <m:oMath xmlns:m="http://schemas.openxmlformats.org/officeDocument/2006/math">
                    <m:r>
                      <a:rPr lang="en-US" b="1" i="1" smtClean="0">
                        <a:latin typeface="Cambria Math" panose="02040503050406030204" pitchFamily="18" charset="0"/>
                        <a:cs typeface="Times New Roman" panose="02020603050405020304" pitchFamily="18" charset="0"/>
                      </a:rPr>
                      <m:t>𝒓</m:t>
                    </m:r>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𝒔</m:t>
                    </m:r>
                  </m:oMath>
                </a14:m>
                <a:r>
                  <a:rPr lang="en-US" i="1"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cs typeface="Times New Roman" panose="02020603050405020304" pitchFamily="18" charset="0"/>
                  </a:rPr>
                  <a:t>Applying a transformation to a convex combination is equivalent to applying a transformation and then taking a convex combination </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Need</a:t>
                </a: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p:txBody>
          </p:sp>
        </mc:Choice>
        <mc:Fallback xmlns="">
          <p:sp>
            <p:nvSpPr>
              <p:cNvPr id="6" name="Content Placeholder 2">
                <a:extLst>
                  <a:ext uri="{FF2B5EF4-FFF2-40B4-BE49-F238E27FC236}">
                    <a16:creationId xmlns:a16="http://schemas.microsoft.com/office/drawing/2014/main" id="{89B6F2C1-B609-B545-A1D1-8553C897FD41}"/>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86" t="-292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BDD07B5-DDCD-5C4B-BD0E-6ABCB1765D05}"/>
              </a:ext>
            </a:extLst>
          </p:cNvPr>
          <p:cNvPicPr>
            <a:picLocks noChangeAspect="1"/>
          </p:cNvPicPr>
          <p:nvPr/>
        </p:nvPicPr>
        <p:blipFill rotWithShape="1">
          <a:blip r:embed="rId3"/>
          <a:srcRect l="12370"/>
          <a:stretch/>
        </p:blipFill>
        <p:spPr>
          <a:xfrm>
            <a:off x="838200" y="4936925"/>
            <a:ext cx="5931808" cy="368300"/>
          </a:xfrm>
          <a:prstGeom prst="rect">
            <a:avLst/>
          </a:prstGeom>
        </p:spPr>
      </p:pic>
      <p:pic>
        <p:nvPicPr>
          <p:cNvPr id="8" name="Picture 7">
            <a:extLst>
              <a:ext uri="{FF2B5EF4-FFF2-40B4-BE49-F238E27FC236}">
                <a16:creationId xmlns:a16="http://schemas.microsoft.com/office/drawing/2014/main" id="{23826B21-F48A-EB47-AE83-3D15E31BB1D1}"/>
              </a:ext>
            </a:extLst>
          </p:cNvPr>
          <p:cNvPicPr>
            <a:picLocks noChangeAspect="1"/>
          </p:cNvPicPr>
          <p:nvPr/>
        </p:nvPicPr>
        <p:blipFill>
          <a:blip r:embed="rId4"/>
          <a:stretch>
            <a:fillRect/>
          </a:stretch>
        </p:blipFill>
        <p:spPr>
          <a:xfrm>
            <a:off x="6784973" y="1825625"/>
            <a:ext cx="1565275" cy="368300"/>
          </a:xfrm>
          <a:prstGeom prst="rect">
            <a:avLst/>
          </a:prstGeom>
        </p:spPr>
      </p:pic>
      <p:sp>
        <p:nvSpPr>
          <p:cNvPr id="11" name="TextBox 10">
            <a:extLst>
              <a:ext uri="{FF2B5EF4-FFF2-40B4-BE49-F238E27FC236}">
                <a16:creationId xmlns:a16="http://schemas.microsoft.com/office/drawing/2014/main" id="{124324A6-6908-2B46-AA80-342FCCDCB30E}"/>
              </a:ext>
            </a:extLst>
          </p:cNvPr>
          <p:cNvSpPr txBox="1"/>
          <p:nvPr/>
        </p:nvSpPr>
        <p:spPr>
          <a:xfrm>
            <a:off x="838200" y="5649277"/>
            <a:ext cx="8781596" cy="646331"/>
          </a:xfrm>
          <a:prstGeom prst="rect">
            <a:avLst/>
          </a:prstGeom>
          <a:noFill/>
        </p:spPr>
        <p:txBody>
          <a:bodyPr wrap="square" rtlCol="0">
            <a:spAutoFit/>
          </a:bodyPr>
          <a:lstStyle/>
          <a:p>
            <a:r>
              <a:rPr lang="en-US" dirty="0"/>
              <a:t>Can see this by thinking about how adding randomness then applying transformation OR applying transformation then adding randomness must commute </a:t>
            </a:r>
          </a:p>
        </p:txBody>
      </p:sp>
      <p:sp>
        <p:nvSpPr>
          <p:cNvPr id="12" name="TextBox 11">
            <a:extLst>
              <a:ext uri="{FF2B5EF4-FFF2-40B4-BE49-F238E27FC236}">
                <a16:creationId xmlns:a16="http://schemas.microsoft.com/office/drawing/2014/main" id="{CC7D2300-DE14-AC48-9A2A-9F4BA9B251D8}"/>
              </a:ext>
            </a:extLst>
          </p:cNvPr>
          <p:cNvSpPr txBox="1"/>
          <p:nvPr/>
        </p:nvSpPr>
        <p:spPr>
          <a:xfrm>
            <a:off x="7336971" y="4567592"/>
            <a:ext cx="2188029" cy="830997"/>
          </a:xfrm>
          <a:prstGeom prst="rect">
            <a:avLst/>
          </a:prstGeom>
          <a:noFill/>
        </p:spPr>
        <p:txBody>
          <a:bodyPr wrap="square" rtlCol="0">
            <a:spAutoFit/>
          </a:bodyPr>
          <a:lstStyle/>
          <a:p>
            <a:r>
              <a:rPr lang="en-US" sz="2400" dirty="0"/>
              <a:t>Therefore </a:t>
            </a:r>
            <a:r>
              <a:rPr lang="en-US" sz="2400" i="1" dirty="0">
                <a:latin typeface="Times New Roman" panose="02020603050405020304" pitchFamily="18" charset="0"/>
                <a:cs typeface="Times New Roman" panose="02020603050405020304" pitchFamily="18" charset="0"/>
              </a:rPr>
              <a:t>L </a:t>
            </a:r>
            <a:r>
              <a:rPr lang="en-US" sz="2400" dirty="0">
                <a:cs typeface="Times New Roman" panose="02020603050405020304" pitchFamily="18" charset="0"/>
              </a:rPr>
              <a:t>must be linear </a:t>
            </a:r>
            <a:r>
              <a:rPr lang="en-US" sz="24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0790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3D9B02-6D5C-FD4F-AB32-010BF46D1E59}"/>
              </a:ext>
            </a:extLst>
          </p:cNvPr>
          <p:cNvSpPr>
            <a:spLocks noGrp="1"/>
          </p:cNvSpPr>
          <p:nvPr>
            <p:ph type="title"/>
          </p:nvPr>
        </p:nvSpPr>
        <p:spPr/>
        <p:txBody>
          <a:bodyPr>
            <a:normAutofit/>
          </a:bodyPr>
          <a:lstStyle/>
          <a:p>
            <a:pPr algn="ctr"/>
            <a:r>
              <a:rPr lang="en-US" sz="4000" dirty="0">
                <a:solidFill>
                  <a:srgbClr val="73FDD6"/>
                </a:solidFill>
              </a:rPr>
              <a:t>Measurements of classical 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p:txBody>
          <a:bodyPr>
            <a:normAutofit/>
          </a:bodyPr>
          <a:lstStyle/>
          <a:p>
            <a:pPr marL="0" indent="0">
              <a:buNone/>
            </a:pPr>
            <a:r>
              <a:rPr lang="en-US" sz="2400" dirty="0">
                <a:cs typeface="Times New Roman" panose="02020603050405020304" pitchFamily="18" charset="0"/>
              </a:rPr>
              <a:t>2) Measure system </a:t>
            </a:r>
            <a:r>
              <a:rPr lang="en-US" sz="2400" i="1" dirty="0">
                <a:latin typeface="Times New Roman" panose="02020603050405020304" pitchFamily="18" charset="0"/>
                <a:cs typeface="Times New Roman" panose="02020603050405020304" pitchFamily="18" charset="0"/>
              </a:rPr>
              <a:t>S</a:t>
            </a:r>
          </a:p>
          <a:p>
            <a:pPr marL="0" indent="0">
              <a:buNone/>
            </a:pPr>
            <a:endParaRPr lang="en-US" sz="2400" i="1" dirty="0">
              <a:latin typeface="Times New Roman" panose="02020603050405020304" pitchFamily="18" charset="0"/>
              <a:cs typeface="Times New Roman" panose="02020603050405020304" pitchFamily="18" charset="0"/>
            </a:endParaRPr>
          </a:p>
          <a:p>
            <a:pPr marL="0" indent="0">
              <a:buNone/>
            </a:pPr>
            <a:r>
              <a:rPr lang="en-US" sz="2400" dirty="0">
                <a:cs typeface="Times New Roman" panose="02020603050405020304" pitchFamily="18" charset="0"/>
              </a:rPr>
              <a:t>Every measurement can be seen as a question we ask the system</a:t>
            </a: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p:txBody>
      </p:sp>
    </p:spTree>
    <p:extLst>
      <p:ext uri="{BB962C8B-B14F-4D97-AF65-F5344CB8AC3E}">
        <p14:creationId xmlns:p14="http://schemas.microsoft.com/office/powerpoint/2010/main" val="11759938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3D9B02-6D5C-FD4F-AB32-010BF46D1E59}"/>
              </a:ext>
            </a:extLst>
          </p:cNvPr>
          <p:cNvSpPr>
            <a:spLocks noGrp="1"/>
          </p:cNvSpPr>
          <p:nvPr>
            <p:ph type="title"/>
          </p:nvPr>
        </p:nvSpPr>
        <p:spPr/>
        <p:txBody>
          <a:bodyPr>
            <a:normAutofit/>
          </a:bodyPr>
          <a:lstStyle/>
          <a:p>
            <a:pPr algn="ctr"/>
            <a:r>
              <a:rPr lang="en-US" sz="4000" dirty="0">
                <a:solidFill>
                  <a:srgbClr val="73FDD6"/>
                </a:solidFill>
              </a:rPr>
              <a:t>Measurements of classical 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p:txBody>
          <a:bodyPr>
            <a:normAutofit/>
          </a:bodyPr>
          <a:lstStyle/>
          <a:p>
            <a:pPr marL="0" indent="0">
              <a:buNone/>
            </a:pPr>
            <a:r>
              <a:rPr lang="en-US" sz="2400" dirty="0">
                <a:cs typeface="Times New Roman" panose="02020603050405020304" pitchFamily="18" charset="0"/>
              </a:rPr>
              <a:t>2) Measure system </a:t>
            </a:r>
            <a:r>
              <a:rPr lang="en-US" sz="2400" i="1" dirty="0">
                <a:latin typeface="Times New Roman" panose="02020603050405020304" pitchFamily="18" charset="0"/>
                <a:cs typeface="Times New Roman" panose="02020603050405020304" pitchFamily="18" charset="0"/>
              </a:rPr>
              <a:t>S</a:t>
            </a:r>
          </a:p>
          <a:p>
            <a:pPr marL="0" indent="0">
              <a:buNone/>
            </a:pPr>
            <a:endParaRPr lang="en-US" sz="2400" i="1" dirty="0">
              <a:latin typeface="Times New Roman" panose="02020603050405020304" pitchFamily="18" charset="0"/>
              <a:cs typeface="Times New Roman" panose="02020603050405020304" pitchFamily="18" charset="0"/>
            </a:endParaRPr>
          </a:p>
          <a:p>
            <a:pPr marL="0" indent="0">
              <a:buNone/>
            </a:pPr>
            <a:r>
              <a:rPr lang="en-US" sz="2400" dirty="0">
                <a:cs typeface="Times New Roman" panose="02020603050405020304" pitchFamily="18" charset="0"/>
              </a:rPr>
              <a:t>Every measurement can be seen as a question we ask the system</a:t>
            </a:r>
          </a:p>
          <a:p>
            <a:pPr marL="0" indent="0">
              <a:buNone/>
            </a:pPr>
            <a:endParaRPr lang="en-US" sz="2400" dirty="0">
              <a:cs typeface="Times New Roman" panose="02020603050405020304" pitchFamily="18" charset="0"/>
            </a:endParaRPr>
          </a:p>
          <a:p>
            <a:pPr marL="0" indent="0">
              <a:buNone/>
            </a:pPr>
            <a:r>
              <a:rPr lang="en-US" sz="2400" i="1" dirty="0">
                <a:latin typeface="Times New Roman" panose="02020603050405020304" pitchFamily="18" charset="0"/>
                <a:cs typeface="Times New Roman" panose="02020603050405020304" pitchFamily="18" charset="0"/>
              </a:rPr>
              <a:t>M</a:t>
            </a:r>
            <a:r>
              <a:rPr lang="en-US" sz="2400" i="1" baseline="-25000" dirty="0">
                <a:latin typeface="Times New Roman" panose="02020603050405020304" pitchFamily="18" charset="0"/>
                <a:cs typeface="Times New Roman" panose="02020603050405020304" pitchFamily="18" charset="0"/>
              </a:rPr>
              <a:t>1</a:t>
            </a:r>
            <a:r>
              <a:rPr lang="en-US" sz="2400" dirty="0">
                <a:cs typeface="Times New Roman" panose="02020603050405020304" pitchFamily="18" charset="0"/>
              </a:rPr>
              <a:t>: “What is the </a:t>
            </a:r>
            <a:r>
              <a:rPr lang="en-US" sz="2400" dirty="0" err="1">
                <a:cs typeface="Times New Roman" panose="02020603050405020304" pitchFamily="18" charset="0"/>
              </a:rPr>
              <a:t>colour</a:t>
            </a:r>
            <a:r>
              <a:rPr lang="en-US" sz="2400" dirty="0">
                <a:cs typeface="Times New Roman" panose="02020603050405020304" pitchFamily="18" charset="0"/>
              </a:rPr>
              <a:t> of </a:t>
            </a:r>
            <a:r>
              <a:rPr lang="en-US" sz="2400" i="1" dirty="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Three possible outcomes ‘red’, ‘green’ or ‘blue’</a:t>
            </a:r>
            <a:r>
              <a:rPr lang="en-US" sz="2400" i="1" dirty="0">
                <a:latin typeface="Times New Roman" panose="02020603050405020304" pitchFamily="18" charset="0"/>
                <a:cs typeface="Times New Roman" panose="02020603050405020304" pitchFamily="18" charset="0"/>
              </a:rPr>
              <a:t> </a:t>
            </a:r>
          </a:p>
          <a:p>
            <a:pPr marL="0" indent="0">
              <a:buNone/>
            </a:pPr>
            <a:r>
              <a:rPr lang="en-US" sz="2400" i="1" dirty="0">
                <a:latin typeface="Times New Roman" panose="02020603050405020304" pitchFamily="18" charset="0"/>
                <a:cs typeface="Times New Roman" panose="02020603050405020304" pitchFamily="18" charset="0"/>
              </a:rPr>
              <a:t> </a:t>
            </a: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p:txBody>
      </p:sp>
    </p:spTree>
    <p:extLst>
      <p:ext uri="{BB962C8B-B14F-4D97-AF65-F5344CB8AC3E}">
        <p14:creationId xmlns:p14="http://schemas.microsoft.com/office/powerpoint/2010/main" val="24043010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3D9B02-6D5C-FD4F-AB32-010BF46D1E59}"/>
              </a:ext>
            </a:extLst>
          </p:cNvPr>
          <p:cNvSpPr>
            <a:spLocks noGrp="1"/>
          </p:cNvSpPr>
          <p:nvPr>
            <p:ph type="title"/>
          </p:nvPr>
        </p:nvSpPr>
        <p:spPr/>
        <p:txBody>
          <a:bodyPr>
            <a:normAutofit/>
          </a:bodyPr>
          <a:lstStyle/>
          <a:p>
            <a:pPr algn="ctr"/>
            <a:r>
              <a:rPr lang="en-US" sz="4000" dirty="0">
                <a:solidFill>
                  <a:srgbClr val="73FDD6"/>
                </a:solidFill>
              </a:rPr>
              <a:t>Measurements of classical 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p:txBody>
          <a:bodyPr>
            <a:normAutofit/>
          </a:bodyPr>
          <a:lstStyle/>
          <a:p>
            <a:pPr marL="0" indent="0">
              <a:buNone/>
            </a:pPr>
            <a:r>
              <a:rPr lang="en-US" sz="2400" dirty="0">
                <a:cs typeface="Times New Roman" panose="02020603050405020304" pitchFamily="18" charset="0"/>
              </a:rPr>
              <a:t>2) Measure system </a:t>
            </a:r>
            <a:r>
              <a:rPr lang="en-US" sz="2400" i="1" dirty="0">
                <a:latin typeface="Times New Roman" panose="02020603050405020304" pitchFamily="18" charset="0"/>
                <a:cs typeface="Times New Roman" panose="02020603050405020304" pitchFamily="18" charset="0"/>
              </a:rPr>
              <a:t>S</a:t>
            </a:r>
          </a:p>
          <a:p>
            <a:pPr marL="0" indent="0">
              <a:buNone/>
            </a:pPr>
            <a:endParaRPr lang="en-US" sz="2400" i="1" dirty="0">
              <a:latin typeface="Times New Roman" panose="02020603050405020304" pitchFamily="18" charset="0"/>
              <a:cs typeface="Times New Roman" panose="02020603050405020304" pitchFamily="18" charset="0"/>
            </a:endParaRPr>
          </a:p>
          <a:p>
            <a:pPr marL="0" indent="0">
              <a:buNone/>
            </a:pPr>
            <a:r>
              <a:rPr lang="en-US" sz="2400" dirty="0">
                <a:cs typeface="Times New Roman" panose="02020603050405020304" pitchFamily="18" charset="0"/>
              </a:rPr>
              <a:t>Every measurement can be seen as a question we ask the system</a:t>
            </a:r>
          </a:p>
          <a:p>
            <a:pPr marL="0" indent="0">
              <a:buNone/>
            </a:pPr>
            <a:endParaRPr lang="en-US" sz="2400" dirty="0">
              <a:cs typeface="Times New Roman" panose="02020603050405020304" pitchFamily="18" charset="0"/>
            </a:endParaRPr>
          </a:p>
          <a:p>
            <a:pPr marL="0" indent="0">
              <a:buNone/>
            </a:pPr>
            <a:r>
              <a:rPr lang="en-US" sz="2400" i="1" dirty="0">
                <a:latin typeface="Times New Roman" panose="02020603050405020304" pitchFamily="18" charset="0"/>
                <a:cs typeface="Times New Roman" panose="02020603050405020304" pitchFamily="18" charset="0"/>
              </a:rPr>
              <a:t>M</a:t>
            </a:r>
            <a:r>
              <a:rPr lang="en-US" sz="2400" i="1" baseline="-25000" dirty="0">
                <a:latin typeface="Times New Roman" panose="02020603050405020304" pitchFamily="18" charset="0"/>
                <a:cs typeface="Times New Roman" panose="02020603050405020304" pitchFamily="18" charset="0"/>
              </a:rPr>
              <a:t>1</a:t>
            </a:r>
            <a:r>
              <a:rPr lang="en-US" sz="2400" dirty="0">
                <a:cs typeface="Times New Roman" panose="02020603050405020304" pitchFamily="18" charset="0"/>
              </a:rPr>
              <a:t>: “What is the </a:t>
            </a:r>
            <a:r>
              <a:rPr lang="en-US" sz="2400" dirty="0" err="1">
                <a:cs typeface="Times New Roman" panose="02020603050405020304" pitchFamily="18" charset="0"/>
              </a:rPr>
              <a:t>colour</a:t>
            </a:r>
            <a:r>
              <a:rPr lang="en-US" sz="2400" dirty="0">
                <a:cs typeface="Times New Roman" panose="02020603050405020304" pitchFamily="18" charset="0"/>
              </a:rPr>
              <a:t> of </a:t>
            </a:r>
            <a:r>
              <a:rPr lang="en-US" sz="2400" i="1" dirty="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Three possible outcomes ‘red’, ‘green’ or ‘blue’</a:t>
            </a:r>
            <a:r>
              <a:rPr lang="en-US" sz="2400" i="1" dirty="0">
                <a:latin typeface="Times New Roman" panose="02020603050405020304" pitchFamily="18" charset="0"/>
                <a:cs typeface="Times New Roman" panose="02020603050405020304" pitchFamily="18" charset="0"/>
              </a:rPr>
              <a:t> </a:t>
            </a:r>
          </a:p>
          <a:p>
            <a:pPr marL="0" indent="0">
              <a:buNone/>
            </a:pPr>
            <a:r>
              <a:rPr lang="en-US" sz="2400" i="1" dirty="0">
                <a:latin typeface="Times New Roman" panose="02020603050405020304" pitchFamily="18" charset="0"/>
                <a:cs typeface="Times New Roman" panose="02020603050405020304" pitchFamily="18" charset="0"/>
              </a:rPr>
              <a:t> </a:t>
            </a:r>
          </a:p>
          <a:p>
            <a:pPr marL="0" indent="0">
              <a:buNone/>
            </a:pPr>
            <a:r>
              <a:rPr lang="en-US" sz="2400" i="1" dirty="0">
                <a:latin typeface="Times New Roman" panose="02020603050405020304" pitchFamily="18" charset="0"/>
                <a:cs typeface="Times New Roman" panose="02020603050405020304" pitchFamily="18" charset="0"/>
              </a:rPr>
              <a:t>M</a:t>
            </a:r>
            <a:r>
              <a:rPr lang="en-US" sz="2400" i="1" baseline="-25000" dirty="0">
                <a:latin typeface="Times New Roman" panose="02020603050405020304" pitchFamily="18" charset="0"/>
                <a:cs typeface="Times New Roman" panose="02020603050405020304" pitchFamily="18" charset="0"/>
              </a:rPr>
              <a:t>2</a:t>
            </a:r>
            <a:r>
              <a:rPr lang="en-US" sz="2400" dirty="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Is</a:t>
            </a:r>
            <a:r>
              <a:rPr lang="en-US" sz="2400" i="1" dirty="0">
                <a:latin typeface="Times New Roman" panose="02020603050405020304" pitchFamily="18" charset="0"/>
                <a:cs typeface="Times New Roman" panose="02020603050405020304" pitchFamily="18" charset="0"/>
              </a:rPr>
              <a:t> S </a:t>
            </a:r>
            <a:r>
              <a:rPr lang="en-US" sz="2400" dirty="0">
                <a:latin typeface="Times New Roman" panose="02020603050405020304" pitchFamily="18" charset="0"/>
                <a:cs typeface="Times New Roman" panose="02020603050405020304" pitchFamily="18" charset="0"/>
              </a:rPr>
              <a:t>blue?”    Two possible outcomes ‘yes’ or ‘no’</a:t>
            </a:r>
            <a:endParaRPr lang="en-US" sz="2400" i="1" dirty="0">
              <a:latin typeface="Times New Roman" panose="02020603050405020304" pitchFamily="18" charset="0"/>
              <a:cs typeface="Times New Roman" panose="02020603050405020304" pitchFamily="18" charset="0"/>
            </a:endParaRPr>
          </a:p>
          <a:p>
            <a:pPr mar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p:txBody>
      </p:sp>
    </p:spTree>
    <p:extLst>
      <p:ext uri="{BB962C8B-B14F-4D97-AF65-F5344CB8AC3E}">
        <p14:creationId xmlns:p14="http://schemas.microsoft.com/office/powerpoint/2010/main" val="75719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2F92A69-79B3-9649-ABB4-0CB93A7EB952}"/>
              </a:ext>
            </a:extLst>
          </p:cNvPr>
          <p:cNvSpPr>
            <a:spLocks noGrp="1"/>
          </p:cNvSpPr>
          <p:nvPr>
            <p:ph type="title"/>
          </p:nvPr>
        </p:nvSpPr>
        <p:spPr/>
        <p:txBody>
          <a:bodyPr>
            <a:normAutofit/>
          </a:bodyPr>
          <a:lstStyle/>
          <a:p>
            <a:pPr algn="ctr"/>
            <a:r>
              <a:rPr lang="en-US" sz="4000" dirty="0">
                <a:solidFill>
                  <a:srgbClr val="73FDD6"/>
                </a:solidFill>
              </a:rPr>
              <a:t>Measurements of classical 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a:xfrm>
            <a:off x="718455" y="1690688"/>
            <a:ext cx="11049001" cy="4351338"/>
          </a:xfrm>
        </p:spPr>
        <p:txBody>
          <a:bodyPr>
            <a:noAutofit/>
          </a:bodyPr>
          <a:lstStyle/>
          <a:p>
            <a:pPr marL="0" indent="0">
              <a:buNone/>
            </a:pP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2</a:t>
            </a:r>
            <a:r>
              <a:rPr lang="en-US" sz="2000" dirty="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Is</a:t>
            </a:r>
            <a:r>
              <a:rPr lang="en-US" sz="2000" i="1" dirty="0">
                <a:latin typeface="Times New Roman" panose="02020603050405020304" pitchFamily="18" charset="0"/>
                <a:cs typeface="Times New Roman" panose="02020603050405020304" pitchFamily="18" charset="0"/>
              </a:rPr>
              <a:t> S </a:t>
            </a:r>
            <a:r>
              <a:rPr lang="en-US" sz="2000" dirty="0">
                <a:latin typeface="Times New Roman" panose="02020603050405020304" pitchFamily="18" charset="0"/>
                <a:cs typeface="Times New Roman" panose="02020603050405020304" pitchFamily="18" charset="0"/>
              </a:rPr>
              <a:t>blue?”    Two possible outcomes ‘yes’ or ‘no’. Label these answers 0 and 1.</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Recall that:   </a:t>
            </a:r>
            <a:r>
              <a:rPr lang="en-US" sz="2000" b="1" i="1" dirty="0">
                <a:latin typeface="Times New Roman" panose="02020603050405020304" pitchFamily="18" charset="0"/>
                <a:cs typeface="Times New Roman" panose="02020603050405020304" pitchFamily="18" charset="0"/>
              </a:rPr>
              <a:t>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(‘red’),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(‘green’),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(‘blue’))</a:t>
            </a:r>
          </a:p>
          <a:p>
            <a:pPr marL="0" indent="0">
              <a:buNone/>
            </a:pPr>
            <a:endParaRPr lang="en-US" sz="2000" i="1" dirty="0">
              <a:latin typeface="Times New Roman" panose="02020603050405020304" pitchFamily="18" charset="0"/>
              <a:cs typeface="Times New Roman" panose="02020603050405020304" pitchFamily="18" charset="0"/>
            </a:endParaRPr>
          </a:p>
          <a:p>
            <a:pPr marL="0" indent="0">
              <a:buNone/>
            </a:pPr>
            <a:r>
              <a:rPr lang="en-US" sz="2000" dirty="0"/>
              <a:t>We want to know the probability of getting ‘no’ (0) and the probability of getting ‘yes’ (1).</a:t>
            </a:r>
          </a:p>
          <a:p>
            <a:pPr marL="0" indent="0">
              <a:buNone/>
            </a:pPr>
            <a:endParaRPr lang="en-US" sz="2000" dirty="0"/>
          </a:p>
        </p:txBody>
      </p:sp>
      <p:sp>
        <p:nvSpPr>
          <p:cNvPr id="3" name="Rectangle 2">
            <a:extLst>
              <a:ext uri="{FF2B5EF4-FFF2-40B4-BE49-F238E27FC236}">
                <a16:creationId xmlns:a16="http://schemas.microsoft.com/office/drawing/2014/main" id="{2730EF2B-773D-E841-B428-02FD7AB065F1}"/>
              </a:ext>
            </a:extLst>
          </p:cNvPr>
          <p:cNvSpPr/>
          <p:nvPr/>
        </p:nvSpPr>
        <p:spPr>
          <a:xfrm>
            <a:off x="838198" y="2645619"/>
            <a:ext cx="10515601" cy="646331"/>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0796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2F92A69-79B3-9649-ABB4-0CB93A7EB952}"/>
              </a:ext>
            </a:extLst>
          </p:cNvPr>
          <p:cNvSpPr>
            <a:spLocks noGrp="1"/>
          </p:cNvSpPr>
          <p:nvPr>
            <p:ph type="title"/>
          </p:nvPr>
        </p:nvSpPr>
        <p:spPr/>
        <p:txBody>
          <a:bodyPr>
            <a:normAutofit/>
          </a:bodyPr>
          <a:lstStyle/>
          <a:p>
            <a:pPr algn="ctr"/>
            <a:r>
              <a:rPr lang="en-US" sz="4000" dirty="0">
                <a:solidFill>
                  <a:srgbClr val="73FDD6"/>
                </a:solidFill>
              </a:rPr>
              <a:t>Measurements of classical 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a:xfrm>
            <a:off x="718455" y="1690688"/>
            <a:ext cx="11049001" cy="4351338"/>
          </a:xfrm>
        </p:spPr>
        <p:txBody>
          <a:bodyPr>
            <a:noAutofit/>
          </a:bodyPr>
          <a:lstStyle/>
          <a:p>
            <a:pPr marL="0" indent="0">
              <a:buNone/>
            </a:pP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2</a:t>
            </a:r>
            <a:r>
              <a:rPr lang="en-US" sz="2000" dirty="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Is</a:t>
            </a:r>
            <a:r>
              <a:rPr lang="en-US" sz="2000" i="1" dirty="0">
                <a:latin typeface="Times New Roman" panose="02020603050405020304" pitchFamily="18" charset="0"/>
                <a:cs typeface="Times New Roman" panose="02020603050405020304" pitchFamily="18" charset="0"/>
              </a:rPr>
              <a:t> S </a:t>
            </a:r>
            <a:r>
              <a:rPr lang="en-US" sz="2000" dirty="0">
                <a:latin typeface="Times New Roman" panose="02020603050405020304" pitchFamily="18" charset="0"/>
                <a:cs typeface="Times New Roman" panose="02020603050405020304" pitchFamily="18" charset="0"/>
              </a:rPr>
              <a:t>blue?”    Two possible outcomes ‘yes’ or ‘no’. Label these answers 0 and 1.</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Recall that:   </a:t>
            </a:r>
            <a:r>
              <a:rPr lang="en-US" sz="2000" b="1" i="1" dirty="0">
                <a:latin typeface="Times New Roman" panose="02020603050405020304" pitchFamily="18" charset="0"/>
                <a:cs typeface="Times New Roman" panose="02020603050405020304" pitchFamily="18" charset="0"/>
              </a:rPr>
              <a:t>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(‘red’),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(‘green’),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(‘blue’))</a:t>
            </a:r>
          </a:p>
          <a:p>
            <a:pPr marL="0" indent="0">
              <a:buNone/>
            </a:pPr>
            <a:endParaRPr lang="en-US" sz="2000" i="1" dirty="0">
              <a:latin typeface="Times New Roman" panose="02020603050405020304" pitchFamily="18" charset="0"/>
              <a:cs typeface="Times New Roman" panose="02020603050405020304" pitchFamily="18" charset="0"/>
            </a:endParaRPr>
          </a:p>
          <a:p>
            <a:pPr marL="0" indent="0">
              <a:buNone/>
            </a:pPr>
            <a:r>
              <a:rPr lang="en-US" sz="2000" dirty="0"/>
              <a:t>We want to know the probability of getting ‘no’ (0) and the probability of getting ‘yes’ (1).</a:t>
            </a:r>
          </a:p>
          <a:p>
            <a:pPr marL="0" indent="0">
              <a:buNone/>
            </a:pPr>
            <a:endParaRPr lang="en-US" sz="2000" dirty="0"/>
          </a:p>
          <a:p>
            <a:pPr marL="0" indent="0">
              <a:buNone/>
            </a:pPr>
            <a:r>
              <a:rPr lang="en-US" sz="2000" dirty="0"/>
              <a:t>The following recipe clearly works… </a:t>
            </a:r>
            <a:endParaRPr lang="en-US" sz="2000" dirty="0">
              <a:cs typeface="Times New Roman" panose="02020603050405020304" pitchFamily="18" charset="0"/>
            </a:endParaRPr>
          </a:p>
        </p:txBody>
      </p:sp>
      <p:sp>
        <p:nvSpPr>
          <p:cNvPr id="3" name="Rectangle 2">
            <a:extLst>
              <a:ext uri="{FF2B5EF4-FFF2-40B4-BE49-F238E27FC236}">
                <a16:creationId xmlns:a16="http://schemas.microsoft.com/office/drawing/2014/main" id="{2730EF2B-773D-E841-B428-02FD7AB065F1}"/>
              </a:ext>
            </a:extLst>
          </p:cNvPr>
          <p:cNvSpPr/>
          <p:nvPr/>
        </p:nvSpPr>
        <p:spPr>
          <a:xfrm>
            <a:off x="838198" y="2645619"/>
            <a:ext cx="10515601" cy="646331"/>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EB02BF0-FFEA-824B-87FA-4689E9C44EFB}"/>
              </a:ext>
            </a:extLst>
          </p:cNvPr>
          <p:cNvPicPr>
            <a:picLocks noChangeAspect="1"/>
          </p:cNvPicPr>
          <p:nvPr/>
        </p:nvPicPr>
        <p:blipFill>
          <a:blip r:embed="rId2"/>
          <a:stretch>
            <a:fillRect/>
          </a:stretch>
        </p:blipFill>
        <p:spPr>
          <a:xfrm>
            <a:off x="1099455" y="5060209"/>
            <a:ext cx="7391403" cy="1079787"/>
          </a:xfrm>
          <a:prstGeom prst="rect">
            <a:avLst/>
          </a:prstGeom>
          <a:ln w="28575">
            <a:solidFill>
              <a:srgbClr val="7A81FF"/>
            </a:solidFill>
          </a:ln>
        </p:spPr>
      </p:pic>
    </p:spTree>
    <p:extLst>
      <p:ext uri="{BB962C8B-B14F-4D97-AF65-F5344CB8AC3E}">
        <p14:creationId xmlns:p14="http://schemas.microsoft.com/office/powerpoint/2010/main" val="23196156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2F92A69-79B3-9649-ABB4-0CB93A7EB952}"/>
              </a:ext>
            </a:extLst>
          </p:cNvPr>
          <p:cNvSpPr>
            <a:spLocks noGrp="1"/>
          </p:cNvSpPr>
          <p:nvPr>
            <p:ph type="title"/>
          </p:nvPr>
        </p:nvSpPr>
        <p:spPr/>
        <p:txBody>
          <a:bodyPr>
            <a:normAutofit/>
          </a:bodyPr>
          <a:lstStyle/>
          <a:p>
            <a:pPr algn="ctr"/>
            <a:r>
              <a:rPr lang="en-US" sz="4000" dirty="0">
                <a:solidFill>
                  <a:srgbClr val="73FDD6"/>
                </a:solidFill>
              </a:rPr>
              <a:t>Measurements of classical 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a:xfrm>
            <a:off x="718455" y="1690688"/>
            <a:ext cx="11049001" cy="4351338"/>
          </a:xfrm>
        </p:spPr>
        <p:txBody>
          <a:bodyPr>
            <a:noAutofit/>
          </a:bodyPr>
          <a:lstStyle/>
          <a:p>
            <a:pPr marL="0" indent="0">
              <a:buNone/>
            </a:pP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2</a:t>
            </a:r>
            <a:r>
              <a:rPr lang="en-US" sz="2000" dirty="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Is</a:t>
            </a:r>
            <a:r>
              <a:rPr lang="en-US" sz="2000" i="1" dirty="0">
                <a:latin typeface="Times New Roman" panose="02020603050405020304" pitchFamily="18" charset="0"/>
                <a:cs typeface="Times New Roman" panose="02020603050405020304" pitchFamily="18" charset="0"/>
              </a:rPr>
              <a:t> S </a:t>
            </a:r>
            <a:r>
              <a:rPr lang="en-US" sz="2000" dirty="0">
                <a:latin typeface="Times New Roman" panose="02020603050405020304" pitchFamily="18" charset="0"/>
                <a:cs typeface="Times New Roman" panose="02020603050405020304" pitchFamily="18" charset="0"/>
              </a:rPr>
              <a:t>blue?”    Two possible outcomes ‘yes’ or ‘no’. Label these answers 0 and 1.</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Recall that:   </a:t>
            </a:r>
            <a:r>
              <a:rPr lang="en-US" sz="2000" b="1" i="1" dirty="0">
                <a:latin typeface="Times New Roman" panose="02020603050405020304" pitchFamily="18" charset="0"/>
                <a:cs typeface="Times New Roman" panose="02020603050405020304" pitchFamily="18" charset="0"/>
              </a:rPr>
              <a:t>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(‘red’),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(‘green’),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(‘blue’))</a:t>
            </a:r>
          </a:p>
          <a:p>
            <a:pPr marL="0" indent="0">
              <a:buNone/>
            </a:pPr>
            <a:endParaRPr lang="en-US" sz="2000" i="1" dirty="0">
              <a:latin typeface="Times New Roman" panose="02020603050405020304" pitchFamily="18" charset="0"/>
              <a:cs typeface="Times New Roman" panose="02020603050405020304" pitchFamily="18" charset="0"/>
            </a:endParaRPr>
          </a:p>
          <a:p>
            <a:pPr marL="0" indent="0">
              <a:buNone/>
            </a:pPr>
            <a:r>
              <a:rPr lang="en-US" sz="2000" dirty="0"/>
              <a:t>We want to know the probability of getting ‘no’ (0) and the probability of getting ‘yes’ (1).</a:t>
            </a:r>
          </a:p>
          <a:p>
            <a:pPr marL="0" indent="0">
              <a:buNone/>
            </a:pPr>
            <a:endParaRPr lang="en-US" sz="2000" dirty="0"/>
          </a:p>
          <a:p>
            <a:pPr marL="0" indent="0">
              <a:buNone/>
            </a:pPr>
            <a:r>
              <a:rPr lang="en-US" sz="2000" dirty="0"/>
              <a:t>The following recipe clearly works… </a:t>
            </a:r>
            <a:endParaRPr lang="en-US" sz="2000" dirty="0">
              <a:cs typeface="Times New Roman" panose="02020603050405020304" pitchFamily="18" charset="0"/>
            </a:endParaRPr>
          </a:p>
        </p:txBody>
      </p:sp>
      <p:sp>
        <p:nvSpPr>
          <p:cNvPr id="3" name="Rectangle 2">
            <a:extLst>
              <a:ext uri="{FF2B5EF4-FFF2-40B4-BE49-F238E27FC236}">
                <a16:creationId xmlns:a16="http://schemas.microsoft.com/office/drawing/2014/main" id="{2730EF2B-773D-E841-B428-02FD7AB065F1}"/>
              </a:ext>
            </a:extLst>
          </p:cNvPr>
          <p:cNvSpPr/>
          <p:nvPr/>
        </p:nvSpPr>
        <p:spPr>
          <a:xfrm>
            <a:off x="838198" y="2645619"/>
            <a:ext cx="10515601" cy="646331"/>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EB02BF0-FFEA-824B-87FA-4689E9C44EFB}"/>
              </a:ext>
            </a:extLst>
          </p:cNvPr>
          <p:cNvPicPr>
            <a:picLocks noChangeAspect="1"/>
          </p:cNvPicPr>
          <p:nvPr/>
        </p:nvPicPr>
        <p:blipFill>
          <a:blip r:embed="rId2"/>
          <a:stretch>
            <a:fillRect/>
          </a:stretch>
        </p:blipFill>
        <p:spPr>
          <a:xfrm>
            <a:off x="1099455" y="5060209"/>
            <a:ext cx="7391403" cy="1079787"/>
          </a:xfrm>
          <a:prstGeom prst="rect">
            <a:avLst/>
          </a:prstGeom>
          <a:ln w="28575">
            <a:solidFill>
              <a:srgbClr val="7A81FF"/>
            </a:solidFill>
          </a:ln>
        </p:spPr>
      </p:pic>
      <p:sp>
        <p:nvSpPr>
          <p:cNvPr id="7" name="TextBox 6">
            <a:extLst>
              <a:ext uri="{FF2B5EF4-FFF2-40B4-BE49-F238E27FC236}">
                <a16:creationId xmlns:a16="http://schemas.microsoft.com/office/drawing/2014/main" id="{51399206-6B8A-CE40-B316-0469B426FA0D}"/>
              </a:ext>
            </a:extLst>
          </p:cNvPr>
          <p:cNvSpPr txBox="1"/>
          <p:nvPr/>
        </p:nvSpPr>
        <p:spPr>
          <a:xfrm>
            <a:off x="9241970" y="4992127"/>
            <a:ext cx="2111829" cy="1477328"/>
          </a:xfrm>
          <a:prstGeom prst="rect">
            <a:avLst/>
          </a:prstGeom>
          <a:noFill/>
        </p:spPr>
        <p:txBody>
          <a:bodyPr wrap="square" rtlCol="0">
            <a:spAutoFit/>
          </a:bodyPr>
          <a:lstStyle/>
          <a:p>
            <a:r>
              <a:rPr lang="en-US" i="1" dirty="0">
                <a:solidFill>
                  <a:srgbClr val="FFFD78"/>
                </a:solidFill>
                <a:latin typeface="Times New Roman" panose="02020603050405020304" pitchFamily="18" charset="0"/>
                <a:cs typeface="Times New Roman" panose="02020603050405020304" pitchFamily="18" charset="0"/>
              </a:rPr>
              <a:t>M</a:t>
            </a:r>
            <a:r>
              <a:rPr lang="en-US" i="1" baseline="-25000" dirty="0">
                <a:solidFill>
                  <a:srgbClr val="FFFD78"/>
                </a:solidFill>
                <a:latin typeface="Times New Roman" panose="02020603050405020304" pitchFamily="18" charset="0"/>
                <a:cs typeface="Times New Roman" panose="02020603050405020304" pitchFamily="18" charset="0"/>
              </a:rPr>
              <a:t>2 </a:t>
            </a:r>
            <a:r>
              <a:rPr lang="en-US" i="1" dirty="0">
                <a:solidFill>
                  <a:srgbClr val="FFFD78"/>
                </a:solidFill>
                <a:latin typeface="Times New Roman" panose="02020603050405020304" pitchFamily="18" charset="0"/>
                <a:cs typeface="Times New Roman" panose="02020603050405020304" pitchFamily="18" charset="0"/>
              </a:rPr>
              <a:t>= ( m</a:t>
            </a:r>
            <a:r>
              <a:rPr lang="en-US" i="1" baseline="-25000" dirty="0">
                <a:solidFill>
                  <a:srgbClr val="FFFD78"/>
                </a:solidFill>
                <a:latin typeface="Times New Roman" panose="02020603050405020304" pitchFamily="18" charset="0"/>
                <a:cs typeface="Times New Roman" panose="02020603050405020304" pitchFamily="18" charset="0"/>
              </a:rPr>
              <a:t>0 </a:t>
            </a:r>
            <a:r>
              <a:rPr lang="en-US" i="1" dirty="0">
                <a:solidFill>
                  <a:srgbClr val="FFFD78"/>
                </a:solidFill>
                <a:latin typeface="Times New Roman" panose="02020603050405020304" pitchFamily="18" charset="0"/>
                <a:cs typeface="Times New Roman" panose="02020603050405020304" pitchFamily="18" charset="0"/>
              </a:rPr>
              <a:t>, m</a:t>
            </a:r>
            <a:r>
              <a:rPr lang="en-US" i="1" baseline="-25000" dirty="0">
                <a:solidFill>
                  <a:srgbClr val="FFFD78"/>
                </a:solidFill>
                <a:latin typeface="Times New Roman" panose="02020603050405020304" pitchFamily="18" charset="0"/>
                <a:cs typeface="Times New Roman" panose="02020603050405020304" pitchFamily="18" charset="0"/>
              </a:rPr>
              <a:t>1 </a:t>
            </a:r>
            <a:r>
              <a:rPr lang="en-US" i="1" dirty="0">
                <a:solidFill>
                  <a:srgbClr val="FFFD78"/>
                </a:solidFill>
                <a:latin typeface="Times New Roman" panose="02020603050405020304" pitchFamily="18" charset="0"/>
                <a:cs typeface="Times New Roman" panose="02020603050405020304" pitchFamily="18" charset="0"/>
              </a:rPr>
              <a:t>)</a:t>
            </a:r>
          </a:p>
          <a:p>
            <a:endParaRPr lang="en-US" i="1" dirty="0">
              <a:solidFill>
                <a:srgbClr val="FFFD78"/>
              </a:solidFill>
              <a:latin typeface="Times New Roman" panose="02020603050405020304" pitchFamily="18" charset="0"/>
              <a:cs typeface="Times New Roman" panose="02020603050405020304" pitchFamily="18" charset="0"/>
            </a:endParaRPr>
          </a:p>
          <a:p>
            <a:r>
              <a:rPr lang="en-US" i="1" dirty="0">
                <a:solidFill>
                  <a:srgbClr val="FFFD78"/>
                </a:solidFill>
                <a:latin typeface="Times New Roman" panose="02020603050405020304" pitchFamily="18" charset="0"/>
                <a:cs typeface="Times New Roman" panose="02020603050405020304" pitchFamily="18" charset="0"/>
              </a:rPr>
              <a:t>m</a:t>
            </a:r>
            <a:r>
              <a:rPr lang="en-US" i="1" baseline="-25000" dirty="0">
                <a:solidFill>
                  <a:srgbClr val="FFFD78"/>
                </a:solidFill>
                <a:latin typeface="Times New Roman" panose="02020603050405020304" pitchFamily="18" charset="0"/>
                <a:cs typeface="Times New Roman" panose="02020603050405020304" pitchFamily="18" charset="0"/>
              </a:rPr>
              <a:t>0 = </a:t>
            </a:r>
            <a:r>
              <a:rPr lang="en-US" i="1" dirty="0">
                <a:solidFill>
                  <a:srgbClr val="FFFD78"/>
                </a:solidFill>
                <a:latin typeface="Times New Roman" panose="02020603050405020304" pitchFamily="18" charset="0"/>
                <a:cs typeface="Times New Roman" panose="02020603050405020304" pitchFamily="18" charset="0"/>
              </a:rPr>
              <a:t>(1, 1, 0)</a:t>
            </a:r>
          </a:p>
          <a:p>
            <a:r>
              <a:rPr lang="en-US" i="1" dirty="0">
                <a:solidFill>
                  <a:srgbClr val="FFFD78"/>
                </a:solidFill>
                <a:latin typeface="Times New Roman" panose="02020603050405020304" pitchFamily="18" charset="0"/>
                <a:cs typeface="Times New Roman" panose="02020603050405020304" pitchFamily="18" charset="0"/>
              </a:rPr>
              <a:t>m</a:t>
            </a:r>
            <a:r>
              <a:rPr lang="en-US" i="1" baseline="-25000" dirty="0">
                <a:solidFill>
                  <a:srgbClr val="FFFD78"/>
                </a:solidFill>
                <a:latin typeface="Times New Roman" panose="02020603050405020304" pitchFamily="18" charset="0"/>
                <a:cs typeface="Times New Roman" panose="02020603050405020304" pitchFamily="18" charset="0"/>
              </a:rPr>
              <a:t>1 = </a:t>
            </a:r>
            <a:r>
              <a:rPr lang="en-US" i="1" dirty="0">
                <a:solidFill>
                  <a:srgbClr val="FFFD78"/>
                </a:solidFill>
                <a:latin typeface="Times New Roman" panose="02020603050405020304" pitchFamily="18" charset="0"/>
                <a:cs typeface="Times New Roman" panose="02020603050405020304" pitchFamily="18" charset="0"/>
              </a:rPr>
              <a:t>(0, 0, 1)</a:t>
            </a:r>
          </a:p>
          <a:p>
            <a:endParaRPr lang="en-US" dirty="0">
              <a:solidFill>
                <a:srgbClr val="FFFD78"/>
              </a:solidFill>
            </a:endParaRPr>
          </a:p>
        </p:txBody>
      </p:sp>
      <p:sp>
        <p:nvSpPr>
          <p:cNvPr id="8" name="TextBox 7">
            <a:extLst>
              <a:ext uri="{FF2B5EF4-FFF2-40B4-BE49-F238E27FC236}">
                <a16:creationId xmlns:a16="http://schemas.microsoft.com/office/drawing/2014/main" id="{F5E76884-388B-B04F-8B91-C2B5E1B4BB7F}"/>
              </a:ext>
            </a:extLst>
          </p:cNvPr>
          <p:cNvSpPr txBox="1"/>
          <p:nvPr/>
        </p:nvSpPr>
        <p:spPr>
          <a:xfrm>
            <a:off x="5399314" y="4617513"/>
            <a:ext cx="658587" cy="369332"/>
          </a:xfrm>
          <a:prstGeom prst="rect">
            <a:avLst/>
          </a:prstGeom>
          <a:noFill/>
        </p:spPr>
        <p:txBody>
          <a:bodyPr wrap="square" rtlCol="0">
            <a:spAutoFit/>
          </a:bodyPr>
          <a:lstStyle/>
          <a:p>
            <a:r>
              <a:rPr lang="en-US" i="1" dirty="0">
                <a:solidFill>
                  <a:schemeClr val="accent3"/>
                </a:solidFill>
                <a:latin typeface="Times New Roman" panose="02020603050405020304" pitchFamily="18" charset="0"/>
                <a:cs typeface="Times New Roman" panose="02020603050405020304" pitchFamily="18" charset="0"/>
              </a:rPr>
              <a:t>m</a:t>
            </a:r>
            <a:r>
              <a:rPr lang="en-US" i="1" baseline="-25000" dirty="0">
                <a:solidFill>
                  <a:schemeClr val="accent3"/>
                </a:solidFill>
                <a:latin typeface="Times New Roman" panose="02020603050405020304" pitchFamily="18" charset="0"/>
                <a:cs typeface="Times New Roman" panose="02020603050405020304" pitchFamily="18" charset="0"/>
              </a:rPr>
              <a:t>0</a:t>
            </a:r>
            <a:endParaRPr lang="en-US" dirty="0">
              <a:solidFill>
                <a:schemeClr val="accent3"/>
              </a:solidFill>
            </a:endParaRPr>
          </a:p>
        </p:txBody>
      </p:sp>
      <p:sp>
        <p:nvSpPr>
          <p:cNvPr id="9" name="TextBox 8">
            <a:extLst>
              <a:ext uri="{FF2B5EF4-FFF2-40B4-BE49-F238E27FC236}">
                <a16:creationId xmlns:a16="http://schemas.microsoft.com/office/drawing/2014/main" id="{D0CA261D-6706-7A44-AEA0-8DEC9290F174}"/>
              </a:ext>
            </a:extLst>
          </p:cNvPr>
          <p:cNvSpPr txBox="1"/>
          <p:nvPr/>
        </p:nvSpPr>
        <p:spPr>
          <a:xfrm>
            <a:off x="5399314" y="6235385"/>
            <a:ext cx="658587" cy="369332"/>
          </a:xfrm>
          <a:prstGeom prst="rect">
            <a:avLst/>
          </a:prstGeom>
          <a:noFill/>
        </p:spPr>
        <p:txBody>
          <a:bodyPr wrap="square" rtlCol="0">
            <a:spAutoFit/>
          </a:bodyPr>
          <a:lstStyle/>
          <a:p>
            <a:r>
              <a:rPr lang="en-US" i="1" dirty="0">
                <a:solidFill>
                  <a:schemeClr val="accent3"/>
                </a:solidFill>
                <a:latin typeface="Times New Roman" panose="02020603050405020304" pitchFamily="18" charset="0"/>
                <a:cs typeface="Times New Roman" panose="02020603050405020304" pitchFamily="18" charset="0"/>
              </a:rPr>
              <a:t>m</a:t>
            </a:r>
            <a:r>
              <a:rPr lang="en-US" i="1" baseline="-25000" dirty="0">
                <a:solidFill>
                  <a:schemeClr val="accent3"/>
                </a:solidFill>
                <a:latin typeface="Times New Roman" panose="02020603050405020304" pitchFamily="18" charset="0"/>
                <a:cs typeface="Times New Roman" panose="02020603050405020304" pitchFamily="18" charset="0"/>
              </a:rPr>
              <a:t>1</a:t>
            </a:r>
            <a:endParaRPr lang="en-US" dirty="0">
              <a:solidFill>
                <a:schemeClr val="accent3"/>
              </a:solidFill>
            </a:endParaRPr>
          </a:p>
        </p:txBody>
      </p:sp>
      <p:cxnSp>
        <p:nvCxnSpPr>
          <p:cNvPr id="12" name="Straight Arrow Connector 11">
            <a:extLst>
              <a:ext uri="{FF2B5EF4-FFF2-40B4-BE49-F238E27FC236}">
                <a16:creationId xmlns:a16="http://schemas.microsoft.com/office/drawing/2014/main" id="{CF803289-B995-8F41-823C-0DEB04AB11A3}"/>
              </a:ext>
            </a:extLst>
          </p:cNvPr>
          <p:cNvCxnSpPr>
            <a:cxnSpLocks/>
          </p:cNvCxnSpPr>
          <p:nvPr/>
        </p:nvCxnSpPr>
        <p:spPr>
          <a:xfrm flipH="1">
            <a:off x="4963886" y="4952718"/>
            <a:ext cx="435428" cy="214594"/>
          </a:xfrm>
          <a:prstGeom prst="straightConnector1">
            <a:avLst/>
          </a:prstGeom>
          <a:ln w="19050">
            <a:solidFill>
              <a:schemeClr val="tx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605FCE5-B3DD-344E-9B86-13AF28AD924C}"/>
              </a:ext>
            </a:extLst>
          </p:cNvPr>
          <p:cNvCxnSpPr>
            <a:cxnSpLocks/>
            <a:stCxn id="9" idx="1"/>
          </p:cNvCxnSpPr>
          <p:nvPr/>
        </p:nvCxnSpPr>
        <p:spPr>
          <a:xfrm flipH="1" flipV="1">
            <a:off x="5206095" y="6029924"/>
            <a:ext cx="193219" cy="390127"/>
          </a:xfrm>
          <a:prstGeom prst="straightConnector1">
            <a:avLst/>
          </a:prstGeom>
          <a:ln w="19050">
            <a:solidFill>
              <a:schemeClr val="tx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9258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C70C725-B1F3-1D44-9AAE-1B8AA37F93CA}"/>
              </a:ext>
            </a:extLst>
          </p:cNvPr>
          <p:cNvSpPr>
            <a:spLocks noGrp="1"/>
          </p:cNvSpPr>
          <p:nvPr>
            <p:ph type="title"/>
          </p:nvPr>
        </p:nvSpPr>
        <p:spPr/>
        <p:txBody>
          <a:bodyPr>
            <a:normAutofit/>
          </a:bodyPr>
          <a:lstStyle/>
          <a:p>
            <a:pPr algn="ctr"/>
            <a:r>
              <a:rPr lang="en-US" sz="4000" dirty="0">
                <a:solidFill>
                  <a:srgbClr val="73FDD6"/>
                </a:solidFill>
              </a:rPr>
              <a:t>Measurements of classical 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a:xfrm>
            <a:off x="718455" y="1690688"/>
            <a:ext cx="11049001" cy="4351338"/>
          </a:xfrm>
        </p:spPr>
        <p:txBody>
          <a:bodyPr>
            <a:noAutofit/>
          </a:bodyPr>
          <a:lstStyle/>
          <a:p>
            <a:pPr marL="0" indent="0">
              <a:buNone/>
            </a:pP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1</a:t>
            </a:r>
            <a:r>
              <a:rPr lang="en-US" sz="2000" dirty="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What </a:t>
            </a:r>
            <a:r>
              <a:rPr lang="en-US" sz="2000" dirty="0" err="1">
                <a:latin typeface="Times New Roman" panose="02020603050405020304" pitchFamily="18" charset="0"/>
                <a:cs typeface="Times New Roman" panose="02020603050405020304" pitchFamily="18" charset="0"/>
              </a:rPr>
              <a:t>colour</a:t>
            </a:r>
            <a:r>
              <a:rPr lang="en-US" sz="2000" dirty="0">
                <a:latin typeface="Times New Roman" panose="02020603050405020304" pitchFamily="18" charset="0"/>
                <a:cs typeface="Times New Roman" panose="02020603050405020304" pitchFamily="18" charset="0"/>
              </a:rPr>
              <a:t> is </a:t>
            </a:r>
            <a:r>
              <a:rPr lang="en-US" sz="2000" i="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Three possible outcomes ‘red’, ‘green’ or ‘blue’</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Label these answers 0, 1, 2.</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Recall that:  </a:t>
            </a:r>
            <a:r>
              <a:rPr lang="en-US" sz="2000" b="1" i="1" dirty="0">
                <a:latin typeface="Times New Roman" panose="02020603050405020304" pitchFamily="18" charset="0"/>
                <a:cs typeface="Times New Roman" panose="02020603050405020304" pitchFamily="18" charset="0"/>
              </a:rPr>
              <a:t>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(‘red’),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(‘green’),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(‘blue’))</a:t>
            </a:r>
          </a:p>
          <a:p>
            <a:pPr marL="0" indent="0">
              <a:buNone/>
            </a:pPr>
            <a:endParaRPr lang="en-US" sz="2000" i="1" dirty="0">
              <a:latin typeface="Times New Roman" panose="02020603050405020304" pitchFamily="18" charset="0"/>
              <a:cs typeface="Times New Roman" panose="02020603050405020304" pitchFamily="18" charset="0"/>
            </a:endParaRPr>
          </a:p>
          <a:p>
            <a:pPr marL="0" indent="0">
              <a:buNone/>
            </a:pPr>
            <a:r>
              <a:rPr lang="en-US" sz="2000" dirty="0"/>
              <a:t>What form does </a:t>
            </a: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take?</a:t>
            </a:r>
            <a:endParaRPr lang="en-US" sz="2000" dirty="0">
              <a:cs typeface="Times New Roman" panose="02020603050405020304" pitchFamily="18" charset="0"/>
            </a:endParaRPr>
          </a:p>
        </p:txBody>
      </p:sp>
      <p:sp>
        <p:nvSpPr>
          <p:cNvPr id="3" name="Rectangle 2">
            <a:extLst>
              <a:ext uri="{FF2B5EF4-FFF2-40B4-BE49-F238E27FC236}">
                <a16:creationId xmlns:a16="http://schemas.microsoft.com/office/drawing/2014/main" id="{2730EF2B-773D-E841-B428-02FD7AB065F1}"/>
              </a:ext>
            </a:extLst>
          </p:cNvPr>
          <p:cNvSpPr/>
          <p:nvPr/>
        </p:nvSpPr>
        <p:spPr>
          <a:xfrm>
            <a:off x="838198" y="2645619"/>
            <a:ext cx="10515601" cy="646331"/>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007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B88830-0C02-9F47-A027-A310B5316C00}"/>
              </a:ext>
            </a:extLst>
          </p:cNvPr>
          <p:cNvSpPr>
            <a:spLocks noGrp="1"/>
          </p:cNvSpPr>
          <p:nvPr>
            <p:ph type="title"/>
          </p:nvPr>
        </p:nvSpPr>
        <p:spPr/>
        <p:txBody>
          <a:bodyPr>
            <a:normAutofit/>
          </a:bodyPr>
          <a:lstStyle/>
          <a:p>
            <a:pPr algn="ctr"/>
            <a:r>
              <a:rPr lang="en-US" sz="4000" dirty="0">
                <a:solidFill>
                  <a:srgbClr val="73FDD6"/>
                </a:solidFill>
              </a:rPr>
              <a:t>Measurements of classical 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a:xfrm>
            <a:off x="718455" y="1690688"/>
            <a:ext cx="11049001" cy="4351338"/>
          </a:xfrm>
        </p:spPr>
        <p:txBody>
          <a:bodyPr>
            <a:noAutofit/>
          </a:bodyPr>
          <a:lstStyle/>
          <a:p>
            <a:pPr marL="0" indent="0">
              <a:buNone/>
            </a:pP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1</a:t>
            </a:r>
            <a:r>
              <a:rPr lang="en-US" sz="2000" dirty="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What </a:t>
            </a:r>
            <a:r>
              <a:rPr lang="en-US" sz="2000" dirty="0" err="1">
                <a:latin typeface="Times New Roman" panose="02020603050405020304" pitchFamily="18" charset="0"/>
                <a:cs typeface="Times New Roman" panose="02020603050405020304" pitchFamily="18" charset="0"/>
              </a:rPr>
              <a:t>colour</a:t>
            </a:r>
            <a:r>
              <a:rPr lang="en-US" sz="2000" dirty="0">
                <a:latin typeface="Times New Roman" panose="02020603050405020304" pitchFamily="18" charset="0"/>
                <a:cs typeface="Times New Roman" panose="02020603050405020304" pitchFamily="18" charset="0"/>
              </a:rPr>
              <a:t> is </a:t>
            </a:r>
            <a:r>
              <a:rPr lang="en-US" sz="2000" i="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Three possible outcomes ‘red’, ‘green’ or ‘blue’</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Label these answers 0, 1, 2.</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Recall that:   </a:t>
            </a:r>
            <a:r>
              <a:rPr lang="en-US" sz="2000" b="1" i="1" dirty="0">
                <a:latin typeface="Times New Roman" panose="02020603050405020304" pitchFamily="18" charset="0"/>
                <a:cs typeface="Times New Roman" panose="02020603050405020304" pitchFamily="18" charset="0"/>
              </a:rPr>
              <a:t>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(‘red’),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(‘green’), </a:t>
            </a:r>
            <a:r>
              <a:rPr lang="en-US" sz="2000" dirty="0" err="1">
                <a:latin typeface="Times New Roman" panose="02020603050405020304" pitchFamily="18" charset="0"/>
                <a:cs typeface="Times New Roman" panose="02020603050405020304" pitchFamily="18" charset="0"/>
              </a:rPr>
              <a:t>prob</a:t>
            </a:r>
            <a:r>
              <a:rPr lang="en-US" sz="2000" dirty="0">
                <a:latin typeface="Times New Roman" panose="02020603050405020304" pitchFamily="18" charset="0"/>
                <a:cs typeface="Times New Roman" panose="02020603050405020304" pitchFamily="18" charset="0"/>
              </a:rPr>
              <a:t>(‘blue’))</a:t>
            </a:r>
          </a:p>
          <a:p>
            <a:pPr marL="0" indent="0">
              <a:buNone/>
            </a:pPr>
            <a:endParaRPr lang="en-US" sz="2000" i="1" dirty="0">
              <a:latin typeface="Times New Roman" panose="02020603050405020304" pitchFamily="18" charset="0"/>
              <a:cs typeface="Times New Roman" panose="02020603050405020304" pitchFamily="18" charset="0"/>
            </a:endParaRPr>
          </a:p>
          <a:p>
            <a:pPr marL="0" indent="0">
              <a:buNone/>
            </a:pPr>
            <a:r>
              <a:rPr lang="en-US" sz="2000" dirty="0"/>
              <a:t>What form does </a:t>
            </a: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take?</a:t>
            </a:r>
            <a:endParaRPr lang="en-US" sz="2000" dirty="0">
              <a:cs typeface="Times New Roman" panose="02020603050405020304" pitchFamily="18" charset="0"/>
            </a:endParaRPr>
          </a:p>
        </p:txBody>
      </p:sp>
      <p:sp>
        <p:nvSpPr>
          <p:cNvPr id="3" name="Rectangle 2">
            <a:extLst>
              <a:ext uri="{FF2B5EF4-FFF2-40B4-BE49-F238E27FC236}">
                <a16:creationId xmlns:a16="http://schemas.microsoft.com/office/drawing/2014/main" id="{2730EF2B-773D-E841-B428-02FD7AB065F1}"/>
              </a:ext>
            </a:extLst>
          </p:cNvPr>
          <p:cNvSpPr/>
          <p:nvPr/>
        </p:nvSpPr>
        <p:spPr>
          <a:xfrm>
            <a:off x="838198" y="2645619"/>
            <a:ext cx="10515601" cy="646331"/>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0122212-33F0-3746-B084-509A653BF339}"/>
              </a:ext>
            </a:extLst>
          </p:cNvPr>
          <p:cNvPicPr>
            <a:picLocks noChangeAspect="1"/>
          </p:cNvPicPr>
          <p:nvPr/>
        </p:nvPicPr>
        <p:blipFill>
          <a:blip r:embed="rId2"/>
          <a:stretch>
            <a:fillRect/>
          </a:stretch>
        </p:blipFill>
        <p:spPr>
          <a:xfrm>
            <a:off x="838198" y="4162871"/>
            <a:ext cx="6854374" cy="1301169"/>
          </a:xfrm>
          <a:prstGeom prst="rect">
            <a:avLst/>
          </a:prstGeom>
          <a:ln w="28575">
            <a:solidFill>
              <a:srgbClr val="7A81FF"/>
            </a:solidFill>
          </a:ln>
        </p:spPr>
      </p:pic>
      <p:sp>
        <p:nvSpPr>
          <p:cNvPr id="8" name="TextBox 7">
            <a:extLst>
              <a:ext uri="{FF2B5EF4-FFF2-40B4-BE49-F238E27FC236}">
                <a16:creationId xmlns:a16="http://schemas.microsoft.com/office/drawing/2014/main" id="{06376E85-2E71-484C-AF1F-B4D477624AA4}"/>
              </a:ext>
            </a:extLst>
          </p:cNvPr>
          <p:cNvSpPr txBox="1"/>
          <p:nvPr/>
        </p:nvSpPr>
        <p:spPr>
          <a:xfrm>
            <a:off x="8447313" y="4043128"/>
            <a:ext cx="2111829" cy="1754326"/>
          </a:xfrm>
          <a:prstGeom prst="rect">
            <a:avLst/>
          </a:prstGeom>
          <a:noFill/>
        </p:spPr>
        <p:txBody>
          <a:bodyPr wrap="square" rtlCol="0">
            <a:spAutoFit/>
          </a:bodyPr>
          <a:lstStyle/>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1 </a:t>
            </a:r>
            <a:r>
              <a:rPr lang="en-US" i="1" dirty="0">
                <a:solidFill>
                  <a:srgbClr val="7A81FF"/>
                </a:solidFill>
                <a:latin typeface="Times New Roman" panose="02020603050405020304" pitchFamily="18" charset="0"/>
                <a:cs typeface="Times New Roman" panose="02020603050405020304" pitchFamily="18" charset="0"/>
              </a:rPr>
              <a:t>= ( m</a:t>
            </a:r>
            <a:r>
              <a:rPr lang="en-US" i="1" baseline="-25000" dirty="0">
                <a:solidFill>
                  <a:srgbClr val="7A81FF"/>
                </a:solidFill>
                <a:latin typeface="Times New Roman" panose="02020603050405020304" pitchFamily="18" charset="0"/>
                <a:cs typeface="Times New Roman" panose="02020603050405020304" pitchFamily="18" charset="0"/>
              </a:rPr>
              <a:t>0 </a:t>
            </a:r>
            <a:r>
              <a:rPr lang="en-US" i="1" dirty="0">
                <a:solidFill>
                  <a:srgbClr val="7A81FF"/>
                </a:solidFill>
                <a:latin typeface="Times New Roman" panose="02020603050405020304" pitchFamily="18" charset="0"/>
                <a:cs typeface="Times New Roman" panose="02020603050405020304" pitchFamily="18" charset="0"/>
              </a:rPr>
              <a:t>, m</a:t>
            </a:r>
            <a:r>
              <a:rPr lang="en-US" i="1" baseline="-25000" dirty="0">
                <a:solidFill>
                  <a:srgbClr val="7A81FF"/>
                </a:solidFill>
                <a:latin typeface="Times New Roman" panose="02020603050405020304" pitchFamily="18" charset="0"/>
                <a:cs typeface="Times New Roman" panose="02020603050405020304" pitchFamily="18" charset="0"/>
              </a:rPr>
              <a:t>1</a:t>
            </a:r>
            <a:r>
              <a:rPr lang="en-US" i="1" dirty="0">
                <a:solidFill>
                  <a:srgbClr val="7A81FF"/>
                </a:solidFill>
                <a:latin typeface="Times New Roman" panose="02020603050405020304" pitchFamily="18" charset="0"/>
                <a:cs typeface="Times New Roman" panose="02020603050405020304" pitchFamily="18" charset="0"/>
              </a:rPr>
              <a:t>, m</a:t>
            </a:r>
            <a:r>
              <a:rPr lang="en-US" i="1" baseline="-25000" dirty="0">
                <a:solidFill>
                  <a:srgbClr val="7A81FF"/>
                </a:solidFill>
                <a:latin typeface="Times New Roman" panose="02020603050405020304" pitchFamily="18" charset="0"/>
                <a:cs typeface="Times New Roman" panose="02020603050405020304" pitchFamily="18" charset="0"/>
              </a:rPr>
              <a:t>2</a:t>
            </a:r>
            <a:r>
              <a:rPr lang="en-US" i="1" dirty="0">
                <a:solidFill>
                  <a:srgbClr val="7A81FF"/>
                </a:solidFill>
                <a:latin typeface="Times New Roman" panose="02020603050405020304" pitchFamily="18" charset="0"/>
                <a:cs typeface="Times New Roman" panose="02020603050405020304" pitchFamily="18" charset="0"/>
              </a:rPr>
              <a:t>)</a:t>
            </a:r>
          </a:p>
          <a:p>
            <a:endParaRPr lang="en-US" i="1" dirty="0">
              <a:solidFill>
                <a:srgbClr val="7A81FF"/>
              </a:solidFill>
              <a:latin typeface="Times New Roman" panose="02020603050405020304" pitchFamily="18" charset="0"/>
              <a:cs typeface="Times New Roman" panose="02020603050405020304" pitchFamily="18" charset="0"/>
            </a:endParaRP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0 = </a:t>
            </a:r>
            <a:r>
              <a:rPr lang="en-US" i="1" dirty="0">
                <a:solidFill>
                  <a:srgbClr val="7A81FF"/>
                </a:solidFill>
                <a:latin typeface="Times New Roman" panose="02020603050405020304" pitchFamily="18" charset="0"/>
                <a:cs typeface="Times New Roman" panose="02020603050405020304" pitchFamily="18" charset="0"/>
              </a:rPr>
              <a:t>(1, 0, 0)</a:t>
            </a: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1 = </a:t>
            </a:r>
            <a:r>
              <a:rPr lang="en-US" i="1" dirty="0">
                <a:solidFill>
                  <a:srgbClr val="7A81FF"/>
                </a:solidFill>
                <a:latin typeface="Times New Roman" panose="02020603050405020304" pitchFamily="18" charset="0"/>
                <a:cs typeface="Times New Roman" panose="02020603050405020304" pitchFamily="18" charset="0"/>
              </a:rPr>
              <a:t>(0, 1, 0)</a:t>
            </a: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2 = </a:t>
            </a:r>
            <a:r>
              <a:rPr lang="en-US" i="1" dirty="0">
                <a:solidFill>
                  <a:srgbClr val="7A81FF"/>
                </a:solidFill>
                <a:latin typeface="Times New Roman" panose="02020603050405020304" pitchFamily="18" charset="0"/>
                <a:cs typeface="Times New Roman" panose="02020603050405020304" pitchFamily="18" charset="0"/>
              </a:rPr>
              <a:t>(0, 0, 1)</a:t>
            </a:r>
          </a:p>
          <a:p>
            <a:endParaRPr lang="en-US" dirty="0">
              <a:solidFill>
                <a:srgbClr val="7A81FF"/>
              </a:solidFill>
            </a:endParaRPr>
          </a:p>
        </p:txBody>
      </p:sp>
    </p:spTree>
    <p:extLst>
      <p:ext uri="{BB962C8B-B14F-4D97-AF65-F5344CB8AC3E}">
        <p14:creationId xmlns:p14="http://schemas.microsoft.com/office/powerpoint/2010/main" val="272221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a:solidFill>
                  <a:srgbClr val="73FDD6"/>
                </a:solidFill>
              </a:rPr>
              <a:t>What is information theory? </a:t>
            </a:r>
          </a:p>
        </p:txBody>
      </p:sp>
      <p:sp>
        <p:nvSpPr>
          <p:cNvPr id="3" name="Content Placeholder 2">
            <a:extLst>
              <a:ext uri="{FF2B5EF4-FFF2-40B4-BE49-F238E27FC236}">
                <a16:creationId xmlns:a16="http://schemas.microsoft.com/office/drawing/2014/main" id="{5C607D69-3E5B-D042-B7D6-EB3C80B0827D}"/>
              </a:ext>
            </a:extLst>
          </p:cNvPr>
          <p:cNvSpPr>
            <a:spLocks noGrp="1"/>
          </p:cNvSpPr>
          <p:nvPr>
            <p:ph idx="1"/>
          </p:nvPr>
        </p:nvSpPr>
        <p:spPr/>
        <p:txBody>
          <a:bodyPr>
            <a:normAutofit/>
          </a:bodyPr>
          <a:lstStyle/>
          <a:p>
            <a:pPr marL="0" indent="0">
              <a:buNone/>
            </a:pPr>
            <a:r>
              <a:rPr lang="en-US" sz="2400" i="1" dirty="0">
                <a:solidFill>
                  <a:srgbClr val="FFFD78"/>
                </a:solidFill>
              </a:rPr>
              <a:t>Information is physical </a:t>
            </a:r>
            <a:r>
              <a:rPr lang="en-US" sz="2400" dirty="0"/>
              <a:t>(</a:t>
            </a:r>
            <a:r>
              <a:rPr lang="en-US" sz="2400" dirty="0" err="1"/>
              <a:t>Landauer</a:t>
            </a:r>
            <a:r>
              <a:rPr lang="en-US" sz="2400" dirty="0"/>
              <a:t>)</a:t>
            </a:r>
          </a:p>
          <a:p>
            <a:pPr marL="0" indent="0">
              <a:buNone/>
            </a:pPr>
            <a:endParaRPr lang="en-US" sz="2400" dirty="0"/>
          </a:p>
          <a:p>
            <a:pPr marL="0" indent="0">
              <a:buNone/>
            </a:pPr>
            <a:r>
              <a:rPr lang="en-US" sz="2400" dirty="0"/>
              <a:t>i.e. any real information processing system is necessarily performed by physical systems governed by the laws of physics</a:t>
            </a:r>
          </a:p>
          <a:p>
            <a:pPr marL="0" indent="0">
              <a:buNone/>
            </a:pP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753468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3B7A104-B542-2145-8668-476A068CA5E8}"/>
              </a:ext>
            </a:extLst>
          </p:cNvPr>
          <p:cNvSpPr>
            <a:spLocks noGrp="1"/>
          </p:cNvSpPr>
          <p:nvPr>
            <p:ph type="title"/>
          </p:nvPr>
        </p:nvSpPr>
        <p:spPr/>
        <p:txBody>
          <a:bodyPr>
            <a:normAutofit/>
          </a:bodyPr>
          <a:lstStyle/>
          <a:p>
            <a:pPr algn="ctr"/>
            <a:r>
              <a:rPr lang="en-US" sz="4000" dirty="0">
                <a:solidFill>
                  <a:srgbClr val="73FDD6"/>
                </a:solidFill>
              </a:rPr>
              <a:t>Measurements of classical 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a:xfrm>
            <a:off x="718455" y="1472968"/>
            <a:ext cx="11049001" cy="4351338"/>
          </a:xfrm>
        </p:spPr>
        <p:txBody>
          <a:bodyPr>
            <a:noAutofit/>
          </a:bodyPr>
          <a:lstStyle/>
          <a:p>
            <a:pPr marL="0" indent="0">
              <a:buNone/>
            </a:pP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1</a:t>
            </a:r>
            <a:r>
              <a:rPr lang="en-US" sz="2000" dirty="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What </a:t>
            </a:r>
            <a:r>
              <a:rPr lang="en-US" sz="2000" dirty="0" err="1">
                <a:latin typeface="Times New Roman" panose="02020603050405020304" pitchFamily="18" charset="0"/>
                <a:cs typeface="Times New Roman" panose="02020603050405020304" pitchFamily="18" charset="0"/>
              </a:rPr>
              <a:t>colour</a:t>
            </a:r>
            <a:r>
              <a:rPr lang="en-US" sz="2000" dirty="0">
                <a:latin typeface="Times New Roman" panose="02020603050405020304" pitchFamily="18" charset="0"/>
                <a:cs typeface="Times New Roman" panose="02020603050405020304" pitchFamily="18" charset="0"/>
              </a:rPr>
              <a:t> is </a:t>
            </a:r>
            <a:r>
              <a:rPr lang="en-US" sz="2000" i="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Three possible outcomes ‘red’, ‘green’ or ‘blue’</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Label these answers 0, 1, 2.</a:t>
            </a: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730EF2B-773D-E841-B428-02FD7AB065F1}"/>
              </a:ext>
            </a:extLst>
          </p:cNvPr>
          <p:cNvSpPr/>
          <p:nvPr/>
        </p:nvSpPr>
        <p:spPr>
          <a:xfrm>
            <a:off x="838198" y="2427899"/>
            <a:ext cx="10515601" cy="646331"/>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0122212-33F0-3746-B084-509A653BF339}"/>
              </a:ext>
            </a:extLst>
          </p:cNvPr>
          <p:cNvPicPr>
            <a:picLocks noChangeAspect="1"/>
          </p:cNvPicPr>
          <p:nvPr/>
        </p:nvPicPr>
        <p:blipFill>
          <a:blip r:embed="rId2"/>
          <a:stretch>
            <a:fillRect/>
          </a:stretch>
        </p:blipFill>
        <p:spPr>
          <a:xfrm>
            <a:off x="838198" y="2028203"/>
            <a:ext cx="6854374" cy="1301169"/>
          </a:xfrm>
          <a:prstGeom prst="rect">
            <a:avLst/>
          </a:prstGeom>
          <a:ln w="28575">
            <a:solidFill>
              <a:srgbClr val="7A81FF"/>
            </a:solidFill>
          </a:ln>
        </p:spPr>
      </p:pic>
      <p:sp>
        <p:nvSpPr>
          <p:cNvPr id="8" name="TextBox 7">
            <a:extLst>
              <a:ext uri="{FF2B5EF4-FFF2-40B4-BE49-F238E27FC236}">
                <a16:creationId xmlns:a16="http://schemas.microsoft.com/office/drawing/2014/main" id="{06376E85-2E71-484C-AF1F-B4D477624AA4}"/>
              </a:ext>
            </a:extLst>
          </p:cNvPr>
          <p:cNvSpPr txBox="1"/>
          <p:nvPr/>
        </p:nvSpPr>
        <p:spPr>
          <a:xfrm>
            <a:off x="8006442" y="1957018"/>
            <a:ext cx="2111829" cy="1754326"/>
          </a:xfrm>
          <a:prstGeom prst="rect">
            <a:avLst/>
          </a:prstGeom>
          <a:noFill/>
        </p:spPr>
        <p:txBody>
          <a:bodyPr wrap="square" rtlCol="0">
            <a:spAutoFit/>
          </a:bodyPr>
          <a:lstStyle/>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1 </a:t>
            </a:r>
            <a:r>
              <a:rPr lang="en-US" i="1" dirty="0">
                <a:solidFill>
                  <a:srgbClr val="7A81FF"/>
                </a:solidFill>
                <a:latin typeface="Times New Roman" panose="02020603050405020304" pitchFamily="18" charset="0"/>
                <a:cs typeface="Times New Roman" panose="02020603050405020304" pitchFamily="18" charset="0"/>
              </a:rPr>
              <a:t>= ( m</a:t>
            </a:r>
            <a:r>
              <a:rPr lang="en-US" i="1" baseline="-25000" dirty="0">
                <a:solidFill>
                  <a:srgbClr val="7A81FF"/>
                </a:solidFill>
                <a:latin typeface="Times New Roman" panose="02020603050405020304" pitchFamily="18" charset="0"/>
                <a:cs typeface="Times New Roman" panose="02020603050405020304" pitchFamily="18" charset="0"/>
              </a:rPr>
              <a:t>0 </a:t>
            </a:r>
            <a:r>
              <a:rPr lang="en-US" i="1" dirty="0">
                <a:solidFill>
                  <a:srgbClr val="7A81FF"/>
                </a:solidFill>
                <a:latin typeface="Times New Roman" panose="02020603050405020304" pitchFamily="18" charset="0"/>
                <a:cs typeface="Times New Roman" panose="02020603050405020304" pitchFamily="18" charset="0"/>
              </a:rPr>
              <a:t>, m</a:t>
            </a:r>
            <a:r>
              <a:rPr lang="en-US" i="1" baseline="-25000" dirty="0">
                <a:solidFill>
                  <a:srgbClr val="7A81FF"/>
                </a:solidFill>
                <a:latin typeface="Times New Roman" panose="02020603050405020304" pitchFamily="18" charset="0"/>
                <a:cs typeface="Times New Roman" panose="02020603050405020304" pitchFamily="18" charset="0"/>
              </a:rPr>
              <a:t>1</a:t>
            </a:r>
            <a:r>
              <a:rPr lang="en-US" i="1" dirty="0">
                <a:solidFill>
                  <a:srgbClr val="7A81FF"/>
                </a:solidFill>
                <a:latin typeface="Times New Roman" panose="02020603050405020304" pitchFamily="18" charset="0"/>
                <a:cs typeface="Times New Roman" panose="02020603050405020304" pitchFamily="18" charset="0"/>
              </a:rPr>
              <a:t>, m</a:t>
            </a:r>
            <a:r>
              <a:rPr lang="en-US" i="1" baseline="-25000" dirty="0">
                <a:solidFill>
                  <a:srgbClr val="7A81FF"/>
                </a:solidFill>
                <a:latin typeface="Times New Roman" panose="02020603050405020304" pitchFamily="18" charset="0"/>
                <a:cs typeface="Times New Roman" panose="02020603050405020304" pitchFamily="18" charset="0"/>
              </a:rPr>
              <a:t>2</a:t>
            </a:r>
            <a:r>
              <a:rPr lang="en-US" i="1" dirty="0">
                <a:solidFill>
                  <a:srgbClr val="7A81FF"/>
                </a:solidFill>
                <a:latin typeface="Times New Roman" panose="02020603050405020304" pitchFamily="18" charset="0"/>
                <a:cs typeface="Times New Roman" panose="02020603050405020304" pitchFamily="18" charset="0"/>
              </a:rPr>
              <a:t>)</a:t>
            </a:r>
          </a:p>
          <a:p>
            <a:endParaRPr lang="en-US" i="1" dirty="0">
              <a:solidFill>
                <a:srgbClr val="7A81FF"/>
              </a:solidFill>
              <a:latin typeface="Times New Roman" panose="02020603050405020304" pitchFamily="18" charset="0"/>
              <a:cs typeface="Times New Roman" panose="02020603050405020304" pitchFamily="18" charset="0"/>
            </a:endParaRP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0 = </a:t>
            </a:r>
            <a:r>
              <a:rPr lang="en-US" i="1" dirty="0">
                <a:solidFill>
                  <a:srgbClr val="7A81FF"/>
                </a:solidFill>
                <a:latin typeface="Times New Roman" panose="02020603050405020304" pitchFamily="18" charset="0"/>
                <a:cs typeface="Times New Roman" panose="02020603050405020304" pitchFamily="18" charset="0"/>
              </a:rPr>
              <a:t>(1, 0, 0)</a:t>
            </a: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1 = </a:t>
            </a:r>
            <a:r>
              <a:rPr lang="en-US" i="1" dirty="0">
                <a:solidFill>
                  <a:srgbClr val="7A81FF"/>
                </a:solidFill>
                <a:latin typeface="Times New Roman" panose="02020603050405020304" pitchFamily="18" charset="0"/>
                <a:cs typeface="Times New Roman" panose="02020603050405020304" pitchFamily="18" charset="0"/>
              </a:rPr>
              <a:t>(0, 1, 0)</a:t>
            </a: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2 = </a:t>
            </a:r>
            <a:r>
              <a:rPr lang="en-US" i="1" dirty="0">
                <a:solidFill>
                  <a:srgbClr val="7A81FF"/>
                </a:solidFill>
                <a:latin typeface="Times New Roman" panose="02020603050405020304" pitchFamily="18" charset="0"/>
                <a:cs typeface="Times New Roman" panose="02020603050405020304" pitchFamily="18" charset="0"/>
              </a:rPr>
              <a:t>(0, 0, 1)</a:t>
            </a:r>
          </a:p>
          <a:p>
            <a:endParaRPr lang="en-US" dirty="0">
              <a:solidFill>
                <a:srgbClr val="7A81FF"/>
              </a:solidFill>
            </a:endParaRPr>
          </a:p>
        </p:txBody>
      </p:sp>
      <p:sp>
        <p:nvSpPr>
          <p:cNvPr id="7" name="Content Placeholder 2">
            <a:extLst>
              <a:ext uri="{FF2B5EF4-FFF2-40B4-BE49-F238E27FC236}">
                <a16:creationId xmlns:a16="http://schemas.microsoft.com/office/drawing/2014/main" id="{FE2587B9-733C-AF4B-B177-9A5D6C958E37}"/>
              </a:ext>
            </a:extLst>
          </p:cNvPr>
          <p:cNvSpPr txBox="1">
            <a:spLocks/>
          </p:cNvSpPr>
          <p:nvPr/>
        </p:nvSpPr>
        <p:spPr>
          <a:xfrm>
            <a:off x="718454" y="3623239"/>
            <a:ext cx="1104900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2</a:t>
            </a:r>
            <a:r>
              <a:rPr lang="en-US" sz="2000" dirty="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Is</a:t>
            </a:r>
            <a:r>
              <a:rPr lang="en-US" sz="2000" i="1" dirty="0">
                <a:latin typeface="Times New Roman" panose="02020603050405020304" pitchFamily="18" charset="0"/>
                <a:cs typeface="Times New Roman" panose="02020603050405020304" pitchFamily="18" charset="0"/>
              </a:rPr>
              <a:t> S </a:t>
            </a:r>
            <a:r>
              <a:rPr lang="en-US" sz="2000" dirty="0">
                <a:latin typeface="Times New Roman" panose="02020603050405020304" pitchFamily="18" charset="0"/>
                <a:cs typeface="Times New Roman" panose="02020603050405020304" pitchFamily="18" charset="0"/>
              </a:rPr>
              <a:t>blue?”    Two possible outcomes ‘yes’ or ‘no’. Label these answers 0 and 1.</a:t>
            </a:r>
          </a:p>
        </p:txBody>
      </p:sp>
      <p:pic>
        <p:nvPicPr>
          <p:cNvPr id="9" name="Picture 8">
            <a:extLst>
              <a:ext uri="{FF2B5EF4-FFF2-40B4-BE49-F238E27FC236}">
                <a16:creationId xmlns:a16="http://schemas.microsoft.com/office/drawing/2014/main" id="{50C2FBA7-B51C-8B47-A570-08FFFBB000A3}"/>
              </a:ext>
            </a:extLst>
          </p:cNvPr>
          <p:cNvPicPr>
            <a:picLocks noChangeAspect="1"/>
          </p:cNvPicPr>
          <p:nvPr/>
        </p:nvPicPr>
        <p:blipFill>
          <a:blip r:embed="rId3"/>
          <a:stretch>
            <a:fillRect/>
          </a:stretch>
        </p:blipFill>
        <p:spPr>
          <a:xfrm>
            <a:off x="838198" y="4115041"/>
            <a:ext cx="7391403" cy="1079787"/>
          </a:xfrm>
          <a:prstGeom prst="rect">
            <a:avLst/>
          </a:prstGeom>
          <a:ln w="28575">
            <a:solidFill>
              <a:srgbClr val="7A81FF"/>
            </a:solidFill>
          </a:ln>
        </p:spPr>
      </p:pic>
      <p:sp>
        <p:nvSpPr>
          <p:cNvPr id="10" name="TextBox 9">
            <a:extLst>
              <a:ext uri="{FF2B5EF4-FFF2-40B4-BE49-F238E27FC236}">
                <a16:creationId xmlns:a16="http://schemas.microsoft.com/office/drawing/2014/main" id="{54E6BBA5-490D-D344-A262-A5F511CB3630}"/>
              </a:ext>
            </a:extLst>
          </p:cNvPr>
          <p:cNvSpPr txBox="1"/>
          <p:nvPr/>
        </p:nvSpPr>
        <p:spPr>
          <a:xfrm>
            <a:off x="8528955" y="4029161"/>
            <a:ext cx="2111829" cy="1477328"/>
          </a:xfrm>
          <a:prstGeom prst="rect">
            <a:avLst/>
          </a:prstGeom>
          <a:noFill/>
        </p:spPr>
        <p:txBody>
          <a:bodyPr wrap="square" rtlCol="0">
            <a:spAutoFit/>
          </a:bodyPr>
          <a:lstStyle/>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2 </a:t>
            </a:r>
            <a:r>
              <a:rPr lang="en-US" i="1" dirty="0">
                <a:solidFill>
                  <a:srgbClr val="7A81FF"/>
                </a:solidFill>
                <a:latin typeface="Times New Roman" panose="02020603050405020304" pitchFamily="18" charset="0"/>
                <a:cs typeface="Times New Roman" panose="02020603050405020304" pitchFamily="18" charset="0"/>
              </a:rPr>
              <a:t>= ( m</a:t>
            </a:r>
            <a:r>
              <a:rPr lang="en-US" i="1" baseline="-25000" dirty="0">
                <a:solidFill>
                  <a:srgbClr val="7A81FF"/>
                </a:solidFill>
                <a:latin typeface="Times New Roman" panose="02020603050405020304" pitchFamily="18" charset="0"/>
                <a:cs typeface="Times New Roman" panose="02020603050405020304" pitchFamily="18" charset="0"/>
              </a:rPr>
              <a:t>0 </a:t>
            </a:r>
            <a:r>
              <a:rPr lang="en-US" i="1" dirty="0">
                <a:solidFill>
                  <a:srgbClr val="7A81FF"/>
                </a:solidFill>
                <a:latin typeface="Times New Roman" panose="02020603050405020304" pitchFamily="18" charset="0"/>
                <a:cs typeface="Times New Roman" panose="02020603050405020304" pitchFamily="18" charset="0"/>
              </a:rPr>
              <a:t>, m</a:t>
            </a:r>
            <a:r>
              <a:rPr lang="en-US" i="1" baseline="-25000" dirty="0">
                <a:solidFill>
                  <a:srgbClr val="7A81FF"/>
                </a:solidFill>
                <a:latin typeface="Times New Roman" panose="02020603050405020304" pitchFamily="18" charset="0"/>
                <a:cs typeface="Times New Roman" panose="02020603050405020304" pitchFamily="18" charset="0"/>
              </a:rPr>
              <a:t>1 </a:t>
            </a:r>
            <a:r>
              <a:rPr lang="en-US" i="1" dirty="0">
                <a:solidFill>
                  <a:srgbClr val="7A81FF"/>
                </a:solidFill>
                <a:latin typeface="Times New Roman" panose="02020603050405020304" pitchFamily="18" charset="0"/>
                <a:cs typeface="Times New Roman" panose="02020603050405020304" pitchFamily="18" charset="0"/>
              </a:rPr>
              <a:t>)</a:t>
            </a:r>
          </a:p>
          <a:p>
            <a:endParaRPr lang="en-US" i="1" dirty="0">
              <a:solidFill>
                <a:srgbClr val="7A81FF"/>
              </a:solidFill>
              <a:latin typeface="Times New Roman" panose="02020603050405020304" pitchFamily="18" charset="0"/>
              <a:cs typeface="Times New Roman" panose="02020603050405020304" pitchFamily="18" charset="0"/>
            </a:endParaRP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0 = </a:t>
            </a:r>
            <a:r>
              <a:rPr lang="en-US" i="1" dirty="0">
                <a:solidFill>
                  <a:srgbClr val="7A81FF"/>
                </a:solidFill>
                <a:latin typeface="Times New Roman" panose="02020603050405020304" pitchFamily="18" charset="0"/>
                <a:cs typeface="Times New Roman" panose="02020603050405020304" pitchFamily="18" charset="0"/>
              </a:rPr>
              <a:t>(1, 1, 0)</a:t>
            </a: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1 = </a:t>
            </a:r>
            <a:r>
              <a:rPr lang="en-US" i="1" dirty="0">
                <a:solidFill>
                  <a:srgbClr val="7A81FF"/>
                </a:solidFill>
                <a:latin typeface="Times New Roman" panose="02020603050405020304" pitchFamily="18" charset="0"/>
                <a:cs typeface="Times New Roman" panose="02020603050405020304" pitchFamily="18" charset="0"/>
              </a:rPr>
              <a:t>(0, 0, 1)</a:t>
            </a:r>
          </a:p>
          <a:p>
            <a:endParaRPr lang="en-US" dirty="0">
              <a:solidFill>
                <a:srgbClr val="7A81FF"/>
              </a:solidFill>
            </a:endParaRPr>
          </a:p>
        </p:txBody>
      </p:sp>
    </p:spTree>
    <p:extLst>
      <p:ext uri="{BB962C8B-B14F-4D97-AF65-F5344CB8AC3E}">
        <p14:creationId xmlns:p14="http://schemas.microsoft.com/office/powerpoint/2010/main" val="27869557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3B7A104-B542-2145-8668-476A068CA5E8}"/>
              </a:ext>
            </a:extLst>
          </p:cNvPr>
          <p:cNvSpPr>
            <a:spLocks noGrp="1"/>
          </p:cNvSpPr>
          <p:nvPr>
            <p:ph type="title"/>
          </p:nvPr>
        </p:nvSpPr>
        <p:spPr/>
        <p:txBody>
          <a:bodyPr>
            <a:normAutofit/>
          </a:bodyPr>
          <a:lstStyle/>
          <a:p>
            <a:pPr algn="ctr"/>
            <a:r>
              <a:rPr lang="en-US" sz="4000" dirty="0">
                <a:solidFill>
                  <a:srgbClr val="73FDD6"/>
                </a:solidFill>
              </a:rPr>
              <a:t>Measurements of classical 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a:xfrm>
            <a:off x="718455" y="1472968"/>
            <a:ext cx="11049001" cy="4351338"/>
          </a:xfrm>
        </p:spPr>
        <p:txBody>
          <a:bodyPr>
            <a:noAutofit/>
          </a:bodyPr>
          <a:lstStyle/>
          <a:p>
            <a:pPr marL="0" indent="0">
              <a:buNone/>
            </a:pP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1</a:t>
            </a:r>
            <a:r>
              <a:rPr lang="en-US" sz="2000" dirty="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What </a:t>
            </a:r>
            <a:r>
              <a:rPr lang="en-US" sz="2000" dirty="0" err="1">
                <a:latin typeface="Times New Roman" panose="02020603050405020304" pitchFamily="18" charset="0"/>
                <a:cs typeface="Times New Roman" panose="02020603050405020304" pitchFamily="18" charset="0"/>
              </a:rPr>
              <a:t>colour</a:t>
            </a:r>
            <a:r>
              <a:rPr lang="en-US" sz="2000" dirty="0">
                <a:latin typeface="Times New Roman" panose="02020603050405020304" pitchFamily="18" charset="0"/>
                <a:cs typeface="Times New Roman" panose="02020603050405020304" pitchFamily="18" charset="0"/>
              </a:rPr>
              <a:t> is </a:t>
            </a:r>
            <a:r>
              <a:rPr lang="en-US" sz="2000" i="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Three possible outcomes ‘red’, ‘green’ or ‘blue’</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Label these answers 0, 1, 2.</a:t>
            </a: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730EF2B-773D-E841-B428-02FD7AB065F1}"/>
              </a:ext>
            </a:extLst>
          </p:cNvPr>
          <p:cNvSpPr/>
          <p:nvPr/>
        </p:nvSpPr>
        <p:spPr>
          <a:xfrm>
            <a:off x="838198" y="2427899"/>
            <a:ext cx="10515601" cy="646331"/>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0122212-33F0-3746-B084-509A653BF339}"/>
              </a:ext>
            </a:extLst>
          </p:cNvPr>
          <p:cNvPicPr>
            <a:picLocks noChangeAspect="1"/>
          </p:cNvPicPr>
          <p:nvPr/>
        </p:nvPicPr>
        <p:blipFill>
          <a:blip r:embed="rId2"/>
          <a:stretch>
            <a:fillRect/>
          </a:stretch>
        </p:blipFill>
        <p:spPr>
          <a:xfrm>
            <a:off x="838198" y="2028203"/>
            <a:ext cx="6854374" cy="1301169"/>
          </a:xfrm>
          <a:prstGeom prst="rect">
            <a:avLst/>
          </a:prstGeom>
          <a:ln w="28575">
            <a:solidFill>
              <a:srgbClr val="7A81FF"/>
            </a:solidFill>
          </a:ln>
        </p:spPr>
      </p:pic>
      <p:sp>
        <p:nvSpPr>
          <p:cNvPr id="8" name="TextBox 7">
            <a:extLst>
              <a:ext uri="{FF2B5EF4-FFF2-40B4-BE49-F238E27FC236}">
                <a16:creationId xmlns:a16="http://schemas.microsoft.com/office/drawing/2014/main" id="{06376E85-2E71-484C-AF1F-B4D477624AA4}"/>
              </a:ext>
            </a:extLst>
          </p:cNvPr>
          <p:cNvSpPr txBox="1"/>
          <p:nvPr/>
        </p:nvSpPr>
        <p:spPr>
          <a:xfrm>
            <a:off x="8006442" y="1957018"/>
            <a:ext cx="2111829" cy="1754326"/>
          </a:xfrm>
          <a:prstGeom prst="rect">
            <a:avLst/>
          </a:prstGeom>
          <a:noFill/>
        </p:spPr>
        <p:txBody>
          <a:bodyPr wrap="square" rtlCol="0">
            <a:spAutoFit/>
          </a:bodyPr>
          <a:lstStyle/>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1 </a:t>
            </a:r>
            <a:r>
              <a:rPr lang="en-US" i="1" dirty="0">
                <a:solidFill>
                  <a:srgbClr val="7A81FF"/>
                </a:solidFill>
                <a:latin typeface="Times New Roman" panose="02020603050405020304" pitchFamily="18" charset="0"/>
                <a:cs typeface="Times New Roman" panose="02020603050405020304" pitchFamily="18" charset="0"/>
              </a:rPr>
              <a:t>= ( m</a:t>
            </a:r>
            <a:r>
              <a:rPr lang="en-US" i="1" baseline="-25000" dirty="0">
                <a:solidFill>
                  <a:srgbClr val="7A81FF"/>
                </a:solidFill>
                <a:latin typeface="Times New Roman" panose="02020603050405020304" pitchFamily="18" charset="0"/>
                <a:cs typeface="Times New Roman" panose="02020603050405020304" pitchFamily="18" charset="0"/>
              </a:rPr>
              <a:t>0 </a:t>
            </a:r>
            <a:r>
              <a:rPr lang="en-US" i="1" dirty="0">
                <a:solidFill>
                  <a:srgbClr val="7A81FF"/>
                </a:solidFill>
                <a:latin typeface="Times New Roman" panose="02020603050405020304" pitchFamily="18" charset="0"/>
                <a:cs typeface="Times New Roman" panose="02020603050405020304" pitchFamily="18" charset="0"/>
              </a:rPr>
              <a:t>, m</a:t>
            </a:r>
            <a:r>
              <a:rPr lang="en-US" i="1" baseline="-25000" dirty="0">
                <a:solidFill>
                  <a:srgbClr val="7A81FF"/>
                </a:solidFill>
                <a:latin typeface="Times New Roman" panose="02020603050405020304" pitchFamily="18" charset="0"/>
                <a:cs typeface="Times New Roman" panose="02020603050405020304" pitchFamily="18" charset="0"/>
              </a:rPr>
              <a:t>1</a:t>
            </a:r>
            <a:r>
              <a:rPr lang="en-US" i="1" dirty="0">
                <a:solidFill>
                  <a:srgbClr val="7A81FF"/>
                </a:solidFill>
                <a:latin typeface="Times New Roman" panose="02020603050405020304" pitchFamily="18" charset="0"/>
                <a:cs typeface="Times New Roman" panose="02020603050405020304" pitchFamily="18" charset="0"/>
              </a:rPr>
              <a:t>, m</a:t>
            </a:r>
            <a:r>
              <a:rPr lang="en-US" i="1" baseline="-25000" dirty="0">
                <a:solidFill>
                  <a:srgbClr val="7A81FF"/>
                </a:solidFill>
                <a:latin typeface="Times New Roman" panose="02020603050405020304" pitchFamily="18" charset="0"/>
                <a:cs typeface="Times New Roman" panose="02020603050405020304" pitchFamily="18" charset="0"/>
              </a:rPr>
              <a:t>2</a:t>
            </a:r>
            <a:r>
              <a:rPr lang="en-US" i="1" dirty="0">
                <a:solidFill>
                  <a:srgbClr val="7A81FF"/>
                </a:solidFill>
                <a:latin typeface="Times New Roman" panose="02020603050405020304" pitchFamily="18" charset="0"/>
                <a:cs typeface="Times New Roman" panose="02020603050405020304" pitchFamily="18" charset="0"/>
              </a:rPr>
              <a:t>)</a:t>
            </a:r>
          </a:p>
          <a:p>
            <a:endParaRPr lang="en-US" i="1" dirty="0">
              <a:solidFill>
                <a:srgbClr val="7A81FF"/>
              </a:solidFill>
              <a:latin typeface="Times New Roman" panose="02020603050405020304" pitchFamily="18" charset="0"/>
              <a:cs typeface="Times New Roman" panose="02020603050405020304" pitchFamily="18" charset="0"/>
            </a:endParaRP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0 = </a:t>
            </a:r>
            <a:r>
              <a:rPr lang="en-US" i="1" dirty="0">
                <a:solidFill>
                  <a:srgbClr val="7A81FF"/>
                </a:solidFill>
                <a:latin typeface="Times New Roman" panose="02020603050405020304" pitchFamily="18" charset="0"/>
                <a:cs typeface="Times New Roman" panose="02020603050405020304" pitchFamily="18" charset="0"/>
              </a:rPr>
              <a:t>(1, 0, 0)</a:t>
            </a: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1 = </a:t>
            </a:r>
            <a:r>
              <a:rPr lang="en-US" i="1" dirty="0">
                <a:solidFill>
                  <a:srgbClr val="7A81FF"/>
                </a:solidFill>
                <a:latin typeface="Times New Roman" panose="02020603050405020304" pitchFamily="18" charset="0"/>
                <a:cs typeface="Times New Roman" panose="02020603050405020304" pitchFamily="18" charset="0"/>
              </a:rPr>
              <a:t>(0, 1, 0)</a:t>
            </a: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2 = </a:t>
            </a:r>
            <a:r>
              <a:rPr lang="en-US" i="1" dirty="0">
                <a:solidFill>
                  <a:srgbClr val="7A81FF"/>
                </a:solidFill>
                <a:latin typeface="Times New Roman" panose="02020603050405020304" pitchFamily="18" charset="0"/>
                <a:cs typeface="Times New Roman" panose="02020603050405020304" pitchFamily="18" charset="0"/>
              </a:rPr>
              <a:t>(0, 0, 1)</a:t>
            </a:r>
          </a:p>
          <a:p>
            <a:endParaRPr lang="en-US" dirty="0">
              <a:solidFill>
                <a:srgbClr val="7A81FF"/>
              </a:solidFill>
            </a:endParaRPr>
          </a:p>
        </p:txBody>
      </p:sp>
      <p:sp>
        <p:nvSpPr>
          <p:cNvPr id="7" name="Content Placeholder 2">
            <a:extLst>
              <a:ext uri="{FF2B5EF4-FFF2-40B4-BE49-F238E27FC236}">
                <a16:creationId xmlns:a16="http://schemas.microsoft.com/office/drawing/2014/main" id="{FE2587B9-733C-AF4B-B177-9A5D6C958E37}"/>
              </a:ext>
            </a:extLst>
          </p:cNvPr>
          <p:cNvSpPr txBox="1">
            <a:spLocks/>
          </p:cNvSpPr>
          <p:nvPr/>
        </p:nvSpPr>
        <p:spPr>
          <a:xfrm>
            <a:off x="718454" y="3623239"/>
            <a:ext cx="1104900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2</a:t>
            </a:r>
            <a:r>
              <a:rPr lang="en-US" sz="2000" dirty="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Is</a:t>
            </a:r>
            <a:r>
              <a:rPr lang="en-US" sz="2000" i="1" dirty="0">
                <a:latin typeface="Times New Roman" panose="02020603050405020304" pitchFamily="18" charset="0"/>
                <a:cs typeface="Times New Roman" panose="02020603050405020304" pitchFamily="18" charset="0"/>
              </a:rPr>
              <a:t> S </a:t>
            </a:r>
            <a:r>
              <a:rPr lang="en-US" sz="2000" dirty="0">
                <a:latin typeface="Times New Roman" panose="02020603050405020304" pitchFamily="18" charset="0"/>
                <a:cs typeface="Times New Roman" panose="02020603050405020304" pitchFamily="18" charset="0"/>
              </a:rPr>
              <a:t>blue?”    Two possible outcomes ‘yes’ or ‘no’. Label these answers 0 and 1.</a:t>
            </a:r>
          </a:p>
        </p:txBody>
      </p:sp>
      <p:pic>
        <p:nvPicPr>
          <p:cNvPr id="9" name="Picture 8">
            <a:extLst>
              <a:ext uri="{FF2B5EF4-FFF2-40B4-BE49-F238E27FC236}">
                <a16:creationId xmlns:a16="http://schemas.microsoft.com/office/drawing/2014/main" id="{50C2FBA7-B51C-8B47-A570-08FFFBB000A3}"/>
              </a:ext>
            </a:extLst>
          </p:cNvPr>
          <p:cNvPicPr>
            <a:picLocks noChangeAspect="1"/>
          </p:cNvPicPr>
          <p:nvPr/>
        </p:nvPicPr>
        <p:blipFill>
          <a:blip r:embed="rId3"/>
          <a:stretch>
            <a:fillRect/>
          </a:stretch>
        </p:blipFill>
        <p:spPr>
          <a:xfrm>
            <a:off x="838198" y="4115041"/>
            <a:ext cx="7391403" cy="1079787"/>
          </a:xfrm>
          <a:prstGeom prst="rect">
            <a:avLst/>
          </a:prstGeom>
          <a:ln w="28575">
            <a:solidFill>
              <a:srgbClr val="7A81FF"/>
            </a:solidFill>
          </a:ln>
        </p:spPr>
      </p:pic>
      <p:sp>
        <p:nvSpPr>
          <p:cNvPr id="10" name="TextBox 9">
            <a:extLst>
              <a:ext uri="{FF2B5EF4-FFF2-40B4-BE49-F238E27FC236}">
                <a16:creationId xmlns:a16="http://schemas.microsoft.com/office/drawing/2014/main" id="{54E6BBA5-490D-D344-A262-A5F511CB3630}"/>
              </a:ext>
            </a:extLst>
          </p:cNvPr>
          <p:cNvSpPr txBox="1"/>
          <p:nvPr/>
        </p:nvSpPr>
        <p:spPr>
          <a:xfrm>
            <a:off x="8528955" y="4029161"/>
            <a:ext cx="2111829" cy="1477328"/>
          </a:xfrm>
          <a:prstGeom prst="rect">
            <a:avLst/>
          </a:prstGeom>
          <a:noFill/>
        </p:spPr>
        <p:txBody>
          <a:bodyPr wrap="square" rtlCol="0">
            <a:spAutoFit/>
          </a:bodyPr>
          <a:lstStyle/>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2 </a:t>
            </a:r>
            <a:r>
              <a:rPr lang="en-US" i="1" dirty="0">
                <a:solidFill>
                  <a:srgbClr val="7A81FF"/>
                </a:solidFill>
                <a:latin typeface="Times New Roman" panose="02020603050405020304" pitchFamily="18" charset="0"/>
                <a:cs typeface="Times New Roman" panose="02020603050405020304" pitchFamily="18" charset="0"/>
              </a:rPr>
              <a:t>= ( m</a:t>
            </a:r>
            <a:r>
              <a:rPr lang="en-US" i="1" baseline="-25000" dirty="0">
                <a:solidFill>
                  <a:srgbClr val="7A81FF"/>
                </a:solidFill>
                <a:latin typeface="Times New Roman" panose="02020603050405020304" pitchFamily="18" charset="0"/>
                <a:cs typeface="Times New Roman" panose="02020603050405020304" pitchFamily="18" charset="0"/>
              </a:rPr>
              <a:t>0 </a:t>
            </a:r>
            <a:r>
              <a:rPr lang="en-US" i="1" dirty="0">
                <a:solidFill>
                  <a:srgbClr val="7A81FF"/>
                </a:solidFill>
                <a:latin typeface="Times New Roman" panose="02020603050405020304" pitchFamily="18" charset="0"/>
                <a:cs typeface="Times New Roman" panose="02020603050405020304" pitchFamily="18" charset="0"/>
              </a:rPr>
              <a:t>, m</a:t>
            </a:r>
            <a:r>
              <a:rPr lang="en-US" i="1" baseline="-25000" dirty="0">
                <a:solidFill>
                  <a:srgbClr val="7A81FF"/>
                </a:solidFill>
                <a:latin typeface="Times New Roman" panose="02020603050405020304" pitchFamily="18" charset="0"/>
                <a:cs typeface="Times New Roman" panose="02020603050405020304" pitchFamily="18" charset="0"/>
              </a:rPr>
              <a:t>1 </a:t>
            </a:r>
            <a:r>
              <a:rPr lang="en-US" i="1" dirty="0">
                <a:solidFill>
                  <a:srgbClr val="7A81FF"/>
                </a:solidFill>
                <a:latin typeface="Times New Roman" panose="02020603050405020304" pitchFamily="18" charset="0"/>
                <a:cs typeface="Times New Roman" panose="02020603050405020304" pitchFamily="18" charset="0"/>
              </a:rPr>
              <a:t>)</a:t>
            </a:r>
          </a:p>
          <a:p>
            <a:endParaRPr lang="en-US" i="1" dirty="0">
              <a:solidFill>
                <a:srgbClr val="7A81FF"/>
              </a:solidFill>
              <a:latin typeface="Times New Roman" panose="02020603050405020304" pitchFamily="18" charset="0"/>
              <a:cs typeface="Times New Roman" panose="02020603050405020304" pitchFamily="18" charset="0"/>
            </a:endParaRP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0 = </a:t>
            </a:r>
            <a:r>
              <a:rPr lang="en-US" i="1" dirty="0">
                <a:solidFill>
                  <a:srgbClr val="7A81FF"/>
                </a:solidFill>
                <a:latin typeface="Times New Roman" panose="02020603050405020304" pitchFamily="18" charset="0"/>
                <a:cs typeface="Times New Roman" panose="02020603050405020304" pitchFamily="18" charset="0"/>
              </a:rPr>
              <a:t>(1, 1, 0)</a:t>
            </a:r>
          </a:p>
          <a:p>
            <a:r>
              <a:rPr lang="en-US" i="1" dirty="0">
                <a:solidFill>
                  <a:srgbClr val="7A81FF"/>
                </a:solidFill>
                <a:latin typeface="Times New Roman" panose="02020603050405020304" pitchFamily="18" charset="0"/>
                <a:cs typeface="Times New Roman" panose="02020603050405020304" pitchFamily="18" charset="0"/>
              </a:rPr>
              <a:t>m</a:t>
            </a:r>
            <a:r>
              <a:rPr lang="en-US" i="1" baseline="-25000" dirty="0">
                <a:solidFill>
                  <a:srgbClr val="7A81FF"/>
                </a:solidFill>
                <a:latin typeface="Times New Roman" panose="02020603050405020304" pitchFamily="18" charset="0"/>
                <a:cs typeface="Times New Roman" panose="02020603050405020304" pitchFamily="18" charset="0"/>
              </a:rPr>
              <a:t>1 = </a:t>
            </a:r>
            <a:r>
              <a:rPr lang="en-US" i="1" dirty="0">
                <a:solidFill>
                  <a:srgbClr val="7A81FF"/>
                </a:solidFill>
                <a:latin typeface="Times New Roman" panose="02020603050405020304" pitchFamily="18" charset="0"/>
                <a:cs typeface="Times New Roman" panose="02020603050405020304" pitchFamily="18" charset="0"/>
              </a:rPr>
              <a:t>(0, 0, 1)</a:t>
            </a:r>
          </a:p>
          <a:p>
            <a:endParaRPr lang="en-US" dirty="0">
              <a:solidFill>
                <a:srgbClr val="7A81FF"/>
              </a:solidFill>
            </a:endParaRPr>
          </a:p>
        </p:txBody>
      </p:sp>
      <p:pic>
        <p:nvPicPr>
          <p:cNvPr id="13" name="Picture 12">
            <a:extLst>
              <a:ext uri="{FF2B5EF4-FFF2-40B4-BE49-F238E27FC236}">
                <a16:creationId xmlns:a16="http://schemas.microsoft.com/office/drawing/2014/main" id="{AC4EC08B-947F-9346-8921-6F44D04C91BB}"/>
              </a:ext>
            </a:extLst>
          </p:cNvPr>
          <p:cNvPicPr>
            <a:picLocks noChangeAspect="1"/>
          </p:cNvPicPr>
          <p:nvPr/>
        </p:nvPicPr>
        <p:blipFill>
          <a:blip r:embed="rId4"/>
          <a:stretch>
            <a:fillRect/>
          </a:stretch>
        </p:blipFill>
        <p:spPr>
          <a:xfrm>
            <a:off x="2892876" y="5665532"/>
            <a:ext cx="2882900" cy="546100"/>
          </a:xfrm>
          <a:prstGeom prst="rect">
            <a:avLst/>
          </a:prstGeom>
          <a:ln w="28575">
            <a:solidFill>
              <a:srgbClr val="FF8AD8"/>
            </a:solidFill>
          </a:ln>
        </p:spPr>
      </p:pic>
      <p:sp>
        <p:nvSpPr>
          <p:cNvPr id="14" name="TextBox 13">
            <a:extLst>
              <a:ext uri="{FF2B5EF4-FFF2-40B4-BE49-F238E27FC236}">
                <a16:creationId xmlns:a16="http://schemas.microsoft.com/office/drawing/2014/main" id="{9F65ADF6-EC64-6A4E-ACEA-84E738EE2E6B}"/>
              </a:ext>
            </a:extLst>
          </p:cNvPr>
          <p:cNvSpPr txBox="1"/>
          <p:nvPr/>
        </p:nvSpPr>
        <p:spPr>
          <a:xfrm>
            <a:off x="838198" y="5689247"/>
            <a:ext cx="1828800" cy="461665"/>
          </a:xfrm>
          <a:prstGeom prst="rect">
            <a:avLst/>
          </a:prstGeom>
          <a:noFill/>
        </p:spPr>
        <p:txBody>
          <a:bodyPr wrap="square" rtlCol="0">
            <a:spAutoFit/>
          </a:bodyPr>
          <a:lstStyle/>
          <a:p>
            <a:r>
              <a:rPr lang="en-US" sz="2400" dirty="0">
                <a:solidFill>
                  <a:srgbClr val="FF8AD8"/>
                </a:solidFill>
              </a:rPr>
              <a:t>General rule </a:t>
            </a:r>
          </a:p>
        </p:txBody>
      </p:sp>
      <p:sp>
        <p:nvSpPr>
          <p:cNvPr id="15" name="Rectangle 14">
            <a:extLst>
              <a:ext uri="{FF2B5EF4-FFF2-40B4-BE49-F238E27FC236}">
                <a16:creationId xmlns:a16="http://schemas.microsoft.com/office/drawing/2014/main" id="{58EE551C-9D3F-6A4B-AEA4-23C2C242A541}"/>
              </a:ext>
            </a:extLst>
          </p:cNvPr>
          <p:cNvSpPr/>
          <p:nvPr/>
        </p:nvSpPr>
        <p:spPr>
          <a:xfrm>
            <a:off x="5399314" y="5938582"/>
            <a:ext cx="239486" cy="2123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3FE9DD-8F63-EC4A-868F-B2DCD69FF4ED}"/>
              </a:ext>
            </a:extLst>
          </p:cNvPr>
          <p:cNvSpPr txBox="1"/>
          <p:nvPr/>
        </p:nvSpPr>
        <p:spPr>
          <a:xfrm>
            <a:off x="6372681" y="5534908"/>
            <a:ext cx="482871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Components of each  </a:t>
            </a:r>
            <a:r>
              <a:rPr lang="en-US" b="1" i="1" dirty="0" err="1">
                <a:latin typeface="Times New Roman" panose="02020603050405020304" pitchFamily="18" charset="0"/>
                <a:cs typeface="Times New Roman" panose="02020603050405020304" pitchFamily="18" charset="0"/>
              </a:rPr>
              <a:t>m</a:t>
            </a:r>
            <a:r>
              <a:rPr lang="en-US" b="1" i="1" baseline="-25000" dirty="0" err="1">
                <a:latin typeface="Times New Roman" panose="02020603050405020304" pitchFamily="18" charset="0"/>
                <a:cs typeface="Times New Roman" panose="02020603050405020304" pitchFamily="18" charset="0"/>
              </a:rPr>
              <a:t>k</a:t>
            </a:r>
            <a:r>
              <a:rPr lang="en-US" dirty="0"/>
              <a:t>  must be positive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need </a:t>
            </a:r>
          </a:p>
          <a:p>
            <a:pPr marL="285750" indent="-285750">
              <a:buFont typeface="Arial" panose="020B0604020202020204" pitchFamily="34" charset="0"/>
              <a:buChar char="•"/>
            </a:pPr>
            <a:endParaRPr lang="en-US" dirty="0"/>
          </a:p>
        </p:txBody>
      </p:sp>
      <p:pic>
        <p:nvPicPr>
          <p:cNvPr id="17" name="Picture 16">
            <a:extLst>
              <a:ext uri="{FF2B5EF4-FFF2-40B4-BE49-F238E27FC236}">
                <a16:creationId xmlns:a16="http://schemas.microsoft.com/office/drawing/2014/main" id="{93F8795C-40F5-FE45-A21E-4511E3BA98CA}"/>
              </a:ext>
            </a:extLst>
          </p:cNvPr>
          <p:cNvPicPr>
            <a:picLocks noChangeAspect="1"/>
          </p:cNvPicPr>
          <p:nvPr/>
        </p:nvPicPr>
        <p:blipFill>
          <a:blip r:embed="rId5"/>
          <a:stretch>
            <a:fillRect/>
          </a:stretch>
        </p:blipFill>
        <p:spPr>
          <a:xfrm>
            <a:off x="7807777" y="6063824"/>
            <a:ext cx="2095500" cy="495300"/>
          </a:xfrm>
          <a:prstGeom prst="rect">
            <a:avLst/>
          </a:prstGeom>
        </p:spPr>
      </p:pic>
    </p:spTree>
    <p:extLst>
      <p:ext uri="{BB962C8B-B14F-4D97-AF65-F5344CB8AC3E}">
        <p14:creationId xmlns:p14="http://schemas.microsoft.com/office/powerpoint/2010/main" val="4430815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3B7A104-B542-2145-8668-476A068CA5E8}"/>
              </a:ext>
            </a:extLst>
          </p:cNvPr>
          <p:cNvSpPr>
            <a:spLocks noGrp="1"/>
          </p:cNvSpPr>
          <p:nvPr>
            <p:ph type="title"/>
          </p:nvPr>
        </p:nvSpPr>
        <p:spPr/>
        <p:txBody>
          <a:bodyPr>
            <a:normAutofit/>
          </a:bodyPr>
          <a:lstStyle/>
          <a:p>
            <a:pPr algn="ctr"/>
            <a:r>
              <a:rPr lang="en-US" sz="4000" dirty="0">
                <a:solidFill>
                  <a:srgbClr val="73FDD6"/>
                </a:solidFill>
              </a:rPr>
              <a:t>Measurements of classical systems </a:t>
            </a:r>
          </a:p>
        </p:txBody>
      </p:sp>
      <p:pic>
        <p:nvPicPr>
          <p:cNvPr id="12" name="Picture 11">
            <a:extLst>
              <a:ext uri="{FF2B5EF4-FFF2-40B4-BE49-F238E27FC236}">
                <a16:creationId xmlns:a16="http://schemas.microsoft.com/office/drawing/2014/main" id="{DAD3B0CB-5DCC-BC43-A7BE-3073C5D04C3F}"/>
              </a:ext>
            </a:extLst>
          </p:cNvPr>
          <p:cNvPicPr>
            <a:picLocks noChangeAspect="1"/>
          </p:cNvPicPr>
          <p:nvPr/>
        </p:nvPicPr>
        <p:blipFill>
          <a:blip r:embed="rId2"/>
          <a:stretch>
            <a:fillRect/>
          </a:stretch>
        </p:blipFill>
        <p:spPr>
          <a:xfrm>
            <a:off x="777551" y="1875745"/>
            <a:ext cx="10636897" cy="3719512"/>
          </a:xfrm>
          <a:prstGeom prst="rect">
            <a:avLst/>
          </a:prstGeom>
          <a:ln w="28575">
            <a:solidFill>
              <a:srgbClr val="7A81FF"/>
            </a:solidFill>
          </a:ln>
        </p:spPr>
      </p:pic>
    </p:spTree>
    <p:extLst>
      <p:ext uri="{BB962C8B-B14F-4D97-AF65-F5344CB8AC3E}">
        <p14:creationId xmlns:p14="http://schemas.microsoft.com/office/powerpoint/2010/main" val="9134860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3B7A104-B542-2145-8668-476A068CA5E8}"/>
              </a:ext>
            </a:extLst>
          </p:cNvPr>
          <p:cNvSpPr>
            <a:spLocks noGrp="1"/>
          </p:cNvSpPr>
          <p:nvPr>
            <p:ph type="title"/>
          </p:nvPr>
        </p:nvSpPr>
        <p:spPr/>
        <p:txBody>
          <a:bodyPr>
            <a:normAutofit/>
          </a:bodyPr>
          <a:lstStyle/>
          <a:p>
            <a:pPr algn="ctr"/>
            <a:r>
              <a:rPr lang="en-US" sz="4000" dirty="0">
                <a:solidFill>
                  <a:srgbClr val="73FDD6"/>
                </a:solidFill>
              </a:rPr>
              <a:t>Summary for classical systems </a:t>
            </a:r>
          </a:p>
        </p:txBody>
      </p:sp>
      <p:pic>
        <p:nvPicPr>
          <p:cNvPr id="3" name="Picture 2">
            <a:extLst>
              <a:ext uri="{FF2B5EF4-FFF2-40B4-BE49-F238E27FC236}">
                <a16:creationId xmlns:a16="http://schemas.microsoft.com/office/drawing/2014/main" id="{E0A0F582-EC10-9B41-98FD-CD842A61ACC6}"/>
              </a:ext>
            </a:extLst>
          </p:cNvPr>
          <p:cNvPicPr>
            <a:picLocks noChangeAspect="1"/>
          </p:cNvPicPr>
          <p:nvPr/>
        </p:nvPicPr>
        <p:blipFill>
          <a:blip r:embed="rId3"/>
          <a:stretch>
            <a:fillRect/>
          </a:stretch>
        </p:blipFill>
        <p:spPr>
          <a:xfrm>
            <a:off x="2030300" y="1799544"/>
            <a:ext cx="8131400" cy="3951814"/>
          </a:xfrm>
          <a:prstGeom prst="rect">
            <a:avLst/>
          </a:prstGeom>
        </p:spPr>
      </p:pic>
    </p:spTree>
    <p:extLst>
      <p:ext uri="{BB962C8B-B14F-4D97-AF65-F5344CB8AC3E}">
        <p14:creationId xmlns:p14="http://schemas.microsoft.com/office/powerpoint/2010/main" val="6363547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3B7A104-B542-2145-8668-476A068CA5E8}"/>
              </a:ext>
            </a:extLst>
          </p:cNvPr>
          <p:cNvSpPr>
            <a:spLocks noGrp="1"/>
          </p:cNvSpPr>
          <p:nvPr>
            <p:ph type="title"/>
          </p:nvPr>
        </p:nvSpPr>
        <p:spPr/>
        <p:txBody>
          <a:bodyPr>
            <a:normAutofit/>
          </a:bodyPr>
          <a:lstStyle/>
          <a:p>
            <a:pPr algn="ctr"/>
            <a:r>
              <a:rPr lang="en-US" sz="4000" dirty="0">
                <a:solidFill>
                  <a:srgbClr val="73FDD6"/>
                </a:solidFill>
              </a:rPr>
              <a:t>Quantum systems </a:t>
            </a:r>
          </a:p>
        </p:txBody>
      </p:sp>
      <p:pic>
        <p:nvPicPr>
          <p:cNvPr id="3" name="Picture 2">
            <a:extLst>
              <a:ext uri="{FF2B5EF4-FFF2-40B4-BE49-F238E27FC236}">
                <a16:creationId xmlns:a16="http://schemas.microsoft.com/office/drawing/2014/main" id="{E0A0F582-EC10-9B41-98FD-CD842A61ACC6}"/>
              </a:ext>
            </a:extLst>
          </p:cNvPr>
          <p:cNvPicPr>
            <a:picLocks noChangeAspect="1"/>
          </p:cNvPicPr>
          <p:nvPr/>
        </p:nvPicPr>
        <p:blipFill rotWithShape="1">
          <a:blip r:embed="rId2"/>
          <a:srcRect t="18645" b="31496"/>
          <a:stretch/>
        </p:blipFill>
        <p:spPr>
          <a:xfrm>
            <a:off x="2030300" y="2536370"/>
            <a:ext cx="8131400" cy="1970315"/>
          </a:xfrm>
          <a:prstGeom prst="rect">
            <a:avLst/>
          </a:prstGeom>
        </p:spPr>
      </p:pic>
      <p:sp>
        <p:nvSpPr>
          <p:cNvPr id="2" name="TextBox 1">
            <a:extLst>
              <a:ext uri="{FF2B5EF4-FFF2-40B4-BE49-F238E27FC236}">
                <a16:creationId xmlns:a16="http://schemas.microsoft.com/office/drawing/2014/main" id="{B286CAB7-6F4A-F445-B843-7A2D4B851FA7}"/>
              </a:ext>
            </a:extLst>
          </p:cNvPr>
          <p:cNvSpPr txBox="1"/>
          <p:nvPr/>
        </p:nvSpPr>
        <p:spPr>
          <a:xfrm>
            <a:off x="3113315" y="4702628"/>
            <a:ext cx="5181600" cy="369332"/>
          </a:xfrm>
          <a:prstGeom prst="rect">
            <a:avLst/>
          </a:prstGeom>
          <a:noFill/>
        </p:spPr>
        <p:txBody>
          <a:bodyPr wrap="square" rtlCol="0">
            <a:spAutoFit/>
          </a:bodyPr>
          <a:lstStyle/>
          <a:p>
            <a:r>
              <a:rPr lang="en-US" dirty="0">
                <a:solidFill>
                  <a:srgbClr val="7A81FF"/>
                </a:solidFill>
              </a:rPr>
              <a:t>Same broad picture but now with quantum systems</a:t>
            </a:r>
          </a:p>
        </p:txBody>
      </p:sp>
    </p:spTree>
    <p:extLst>
      <p:ext uri="{BB962C8B-B14F-4D97-AF65-F5344CB8AC3E}">
        <p14:creationId xmlns:p14="http://schemas.microsoft.com/office/powerpoint/2010/main" val="20862933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dirty="0">
                <a:solidFill>
                  <a:srgbClr val="73FDD6"/>
                </a:solidFill>
              </a:rPr>
              <a:t>Recap: classical states </a:t>
            </a:r>
          </a:p>
        </p:txBody>
      </p:sp>
      <p:pic>
        <p:nvPicPr>
          <p:cNvPr id="12" name="Picture 11">
            <a:extLst>
              <a:ext uri="{FF2B5EF4-FFF2-40B4-BE49-F238E27FC236}">
                <a16:creationId xmlns:a16="http://schemas.microsoft.com/office/drawing/2014/main" id="{FEB98556-B019-4E40-A0BA-836E38180A58}"/>
              </a:ext>
            </a:extLst>
          </p:cNvPr>
          <p:cNvPicPr>
            <a:picLocks noChangeAspect="1"/>
          </p:cNvPicPr>
          <p:nvPr/>
        </p:nvPicPr>
        <p:blipFill rotWithShape="1">
          <a:blip r:embed="rId2"/>
          <a:srcRect b="44267"/>
          <a:stretch/>
        </p:blipFill>
        <p:spPr>
          <a:xfrm>
            <a:off x="1949009" y="1690688"/>
            <a:ext cx="8293981" cy="1481862"/>
          </a:xfrm>
          <a:prstGeom prst="rect">
            <a:avLst/>
          </a:prstGeom>
          <a:ln w="28575">
            <a:solidFill>
              <a:srgbClr val="7A81FF"/>
            </a:solidFill>
          </a:ln>
        </p:spPr>
      </p:pic>
    </p:spTree>
    <p:extLst>
      <p:ext uri="{BB962C8B-B14F-4D97-AF65-F5344CB8AC3E}">
        <p14:creationId xmlns:p14="http://schemas.microsoft.com/office/powerpoint/2010/main" val="28397565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dirty="0">
                <a:solidFill>
                  <a:srgbClr val="FFD579"/>
                </a:solidFill>
              </a:rPr>
              <a:t>Quantum</a:t>
            </a:r>
            <a:r>
              <a:rPr lang="en-US" sz="4000" dirty="0">
                <a:solidFill>
                  <a:srgbClr val="73FDD6"/>
                </a:solidFill>
              </a:rPr>
              <a:t> states</a:t>
            </a:r>
          </a:p>
        </p:txBody>
      </p:sp>
      <p:pic>
        <p:nvPicPr>
          <p:cNvPr id="12" name="Picture 11">
            <a:extLst>
              <a:ext uri="{FF2B5EF4-FFF2-40B4-BE49-F238E27FC236}">
                <a16:creationId xmlns:a16="http://schemas.microsoft.com/office/drawing/2014/main" id="{FEB98556-B019-4E40-A0BA-836E38180A58}"/>
              </a:ext>
            </a:extLst>
          </p:cNvPr>
          <p:cNvPicPr>
            <a:picLocks noChangeAspect="1"/>
          </p:cNvPicPr>
          <p:nvPr/>
        </p:nvPicPr>
        <p:blipFill rotWithShape="1">
          <a:blip r:embed="rId3"/>
          <a:srcRect b="44267"/>
          <a:stretch/>
        </p:blipFill>
        <p:spPr>
          <a:xfrm>
            <a:off x="1949009" y="1690688"/>
            <a:ext cx="8293981" cy="1481862"/>
          </a:xfrm>
          <a:prstGeom prst="rect">
            <a:avLst/>
          </a:prstGeom>
          <a:ln w="28575">
            <a:solidFill>
              <a:srgbClr val="7A81FF"/>
            </a:solidFill>
          </a:ln>
        </p:spPr>
      </p:pic>
      <p:pic>
        <p:nvPicPr>
          <p:cNvPr id="5" name="Picture 4">
            <a:extLst>
              <a:ext uri="{FF2B5EF4-FFF2-40B4-BE49-F238E27FC236}">
                <a16:creationId xmlns:a16="http://schemas.microsoft.com/office/drawing/2014/main" id="{53CE9EF8-DE84-964B-B4F6-FE6717634BD0}"/>
              </a:ext>
            </a:extLst>
          </p:cNvPr>
          <p:cNvPicPr>
            <a:picLocks noChangeAspect="1"/>
          </p:cNvPicPr>
          <p:nvPr/>
        </p:nvPicPr>
        <p:blipFill>
          <a:blip r:embed="rId4"/>
          <a:stretch>
            <a:fillRect/>
          </a:stretch>
        </p:blipFill>
        <p:spPr>
          <a:xfrm>
            <a:off x="2089764" y="4498113"/>
            <a:ext cx="1346200" cy="342900"/>
          </a:xfrm>
          <a:prstGeom prst="rect">
            <a:avLst/>
          </a:prstGeom>
        </p:spPr>
      </p:pic>
      <p:sp>
        <p:nvSpPr>
          <p:cNvPr id="6" name="TextBox 5">
            <a:extLst>
              <a:ext uri="{FF2B5EF4-FFF2-40B4-BE49-F238E27FC236}">
                <a16:creationId xmlns:a16="http://schemas.microsoft.com/office/drawing/2014/main" id="{79AC34C0-E770-C449-98BB-807752C7042C}"/>
              </a:ext>
            </a:extLst>
          </p:cNvPr>
          <p:cNvSpPr txBox="1"/>
          <p:nvPr/>
        </p:nvSpPr>
        <p:spPr>
          <a:xfrm>
            <a:off x="1949009" y="3803438"/>
            <a:ext cx="4262283" cy="369332"/>
          </a:xfrm>
          <a:prstGeom prst="rect">
            <a:avLst/>
          </a:prstGeom>
          <a:noFill/>
        </p:spPr>
        <p:txBody>
          <a:bodyPr wrap="square" rtlCol="0">
            <a:spAutoFit/>
          </a:bodyPr>
          <a:lstStyle/>
          <a:p>
            <a:r>
              <a:rPr lang="en-US" dirty="0"/>
              <a:t>How to make it quantum…. </a:t>
            </a:r>
          </a:p>
        </p:txBody>
      </p:sp>
      <p:sp>
        <p:nvSpPr>
          <p:cNvPr id="7" name="TextBox 6">
            <a:extLst>
              <a:ext uri="{FF2B5EF4-FFF2-40B4-BE49-F238E27FC236}">
                <a16:creationId xmlns:a16="http://schemas.microsoft.com/office/drawing/2014/main" id="{446EA019-0826-D549-A2EA-60CACAA841A5}"/>
              </a:ext>
            </a:extLst>
          </p:cNvPr>
          <p:cNvSpPr txBox="1"/>
          <p:nvPr/>
        </p:nvSpPr>
        <p:spPr>
          <a:xfrm>
            <a:off x="3775586" y="4434326"/>
            <a:ext cx="2197510" cy="369332"/>
          </a:xfrm>
          <a:prstGeom prst="rect">
            <a:avLst/>
          </a:prstGeom>
          <a:noFill/>
        </p:spPr>
        <p:txBody>
          <a:bodyPr wrap="square" rtlCol="0">
            <a:spAutoFit/>
          </a:bodyPr>
          <a:lstStyle/>
          <a:p>
            <a:r>
              <a:rPr lang="en-US" dirty="0"/>
              <a:t>(a Hermitian matrix)</a:t>
            </a:r>
          </a:p>
        </p:txBody>
      </p:sp>
    </p:spTree>
    <p:extLst>
      <p:ext uri="{BB962C8B-B14F-4D97-AF65-F5344CB8AC3E}">
        <p14:creationId xmlns:p14="http://schemas.microsoft.com/office/powerpoint/2010/main" val="427258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dirty="0">
                <a:solidFill>
                  <a:srgbClr val="FFD579"/>
                </a:solidFill>
              </a:rPr>
              <a:t>Quantum</a:t>
            </a:r>
            <a:r>
              <a:rPr lang="en-US" sz="4000" dirty="0">
                <a:solidFill>
                  <a:srgbClr val="73FDD6"/>
                </a:solidFill>
              </a:rPr>
              <a:t> states</a:t>
            </a:r>
          </a:p>
        </p:txBody>
      </p:sp>
      <p:pic>
        <p:nvPicPr>
          <p:cNvPr id="12" name="Picture 11">
            <a:extLst>
              <a:ext uri="{FF2B5EF4-FFF2-40B4-BE49-F238E27FC236}">
                <a16:creationId xmlns:a16="http://schemas.microsoft.com/office/drawing/2014/main" id="{FEB98556-B019-4E40-A0BA-836E38180A58}"/>
              </a:ext>
            </a:extLst>
          </p:cNvPr>
          <p:cNvPicPr>
            <a:picLocks noChangeAspect="1"/>
          </p:cNvPicPr>
          <p:nvPr/>
        </p:nvPicPr>
        <p:blipFill rotWithShape="1">
          <a:blip r:embed="rId3"/>
          <a:srcRect b="44267"/>
          <a:stretch/>
        </p:blipFill>
        <p:spPr>
          <a:xfrm>
            <a:off x="1949009" y="1690688"/>
            <a:ext cx="8293981" cy="1481862"/>
          </a:xfrm>
          <a:prstGeom prst="rect">
            <a:avLst/>
          </a:prstGeom>
          <a:ln w="28575">
            <a:solidFill>
              <a:srgbClr val="7A81FF"/>
            </a:solidFill>
          </a:ln>
        </p:spPr>
      </p:pic>
      <p:pic>
        <p:nvPicPr>
          <p:cNvPr id="5" name="Picture 4">
            <a:extLst>
              <a:ext uri="{FF2B5EF4-FFF2-40B4-BE49-F238E27FC236}">
                <a16:creationId xmlns:a16="http://schemas.microsoft.com/office/drawing/2014/main" id="{53CE9EF8-DE84-964B-B4F6-FE6717634BD0}"/>
              </a:ext>
            </a:extLst>
          </p:cNvPr>
          <p:cNvPicPr>
            <a:picLocks noChangeAspect="1"/>
          </p:cNvPicPr>
          <p:nvPr/>
        </p:nvPicPr>
        <p:blipFill>
          <a:blip r:embed="rId4"/>
          <a:stretch>
            <a:fillRect/>
          </a:stretch>
        </p:blipFill>
        <p:spPr>
          <a:xfrm>
            <a:off x="2089764" y="4498113"/>
            <a:ext cx="1346200" cy="342900"/>
          </a:xfrm>
          <a:prstGeom prst="rect">
            <a:avLst/>
          </a:prstGeom>
        </p:spPr>
      </p:pic>
      <p:sp>
        <p:nvSpPr>
          <p:cNvPr id="6" name="TextBox 5">
            <a:extLst>
              <a:ext uri="{FF2B5EF4-FFF2-40B4-BE49-F238E27FC236}">
                <a16:creationId xmlns:a16="http://schemas.microsoft.com/office/drawing/2014/main" id="{79AC34C0-E770-C449-98BB-807752C7042C}"/>
              </a:ext>
            </a:extLst>
          </p:cNvPr>
          <p:cNvSpPr txBox="1"/>
          <p:nvPr/>
        </p:nvSpPr>
        <p:spPr>
          <a:xfrm>
            <a:off x="1949009" y="3803438"/>
            <a:ext cx="4262283" cy="369332"/>
          </a:xfrm>
          <a:prstGeom prst="rect">
            <a:avLst/>
          </a:prstGeom>
          <a:noFill/>
        </p:spPr>
        <p:txBody>
          <a:bodyPr wrap="square" rtlCol="0">
            <a:spAutoFit/>
          </a:bodyPr>
          <a:lstStyle/>
          <a:p>
            <a:r>
              <a:rPr lang="en-US" dirty="0"/>
              <a:t>How to make it quantum…. </a:t>
            </a:r>
          </a:p>
        </p:txBody>
      </p:sp>
      <p:sp>
        <p:nvSpPr>
          <p:cNvPr id="7" name="TextBox 6">
            <a:extLst>
              <a:ext uri="{FF2B5EF4-FFF2-40B4-BE49-F238E27FC236}">
                <a16:creationId xmlns:a16="http://schemas.microsoft.com/office/drawing/2014/main" id="{446EA019-0826-D549-A2EA-60CACAA841A5}"/>
              </a:ext>
            </a:extLst>
          </p:cNvPr>
          <p:cNvSpPr txBox="1"/>
          <p:nvPr/>
        </p:nvSpPr>
        <p:spPr>
          <a:xfrm>
            <a:off x="3775586" y="4434326"/>
            <a:ext cx="2197510" cy="369332"/>
          </a:xfrm>
          <a:prstGeom prst="rect">
            <a:avLst/>
          </a:prstGeom>
          <a:noFill/>
        </p:spPr>
        <p:txBody>
          <a:bodyPr wrap="square" rtlCol="0">
            <a:spAutoFit/>
          </a:bodyPr>
          <a:lstStyle/>
          <a:p>
            <a:r>
              <a:rPr lang="en-US" dirty="0"/>
              <a:t>(a Hermitian matrix)</a:t>
            </a:r>
          </a:p>
        </p:txBody>
      </p:sp>
      <p:sp>
        <p:nvSpPr>
          <p:cNvPr id="8" name="TextBox 7">
            <a:extLst>
              <a:ext uri="{FF2B5EF4-FFF2-40B4-BE49-F238E27FC236}">
                <a16:creationId xmlns:a16="http://schemas.microsoft.com/office/drawing/2014/main" id="{F5C78A7C-8540-C947-ADA2-DA4347EFB6BE}"/>
              </a:ext>
            </a:extLst>
          </p:cNvPr>
          <p:cNvSpPr txBox="1"/>
          <p:nvPr/>
        </p:nvSpPr>
        <p:spPr>
          <a:xfrm>
            <a:off x="1980727" y="5140880"/>
            <a:ext cx="10053957" cy="646331"/>
          </a:xfrm>
          <a:prstGeom prst="rect">
            <a:avLst/>
          </a:prstGeom>
          <a:noFill/>
        </p:spPr>
        <p:txBody>
          <a:bodyPr wrap="square" rtlCol="0">
            <a:spAutoFit/>
          </a:bodyPr>
          <a:lstStyle/>
          <a:p>
            <a:r>
              <a:rPr lang="en-US" dirty="0"/>
              <a:t>Non-negativity ensured by positivity of eigenvalues                                             ( or simply                 )</a:t>
            </a:r>
          </a:p>
          <a:p>
            <a:endParaRPr lang="en-US" dirty="0"/>
          </a:p>
        </p:txBody>
      </p:sp>
      <p:pic>
        <p:nvPicPr>
          <p:cNvPr id="11" name="Picture 10">
            <a:extLst>
              <a:ext uri="{FF2B5EF4-FFF2-40B4-BE49-F238E27FC236}">
                <a16:creationId xmlns:a16="http://schemas.microsoft.com/office/drawing/2014/main" id="{6AF43FF8-DC31-6A44-B25E-35308AF9AA9D}"/>
              </a:ext>
            </a:extLst>
          </p:cNvPr>
          <p:cNvPicPr>
            <a:picLocks noChangeAspect="1"/>
          </p:cNvPicPr>
          <p:nvPr/>
        </p:nvPicPr>
        <p:blipFill>
          <a:blip r:embed="rId5"/>
          <a:stretch>
            <a:fillRect/>
          </a:stretch>
        </p:blipFill>
        <p:spPr>
          <a:xfrm>
            <a:off x="7177754" y="5167312"/>
            <a:ext cx="1435100" cy="317500"/>
          </a:xfrm>
          <a:prstGeom prst="rect">
            <a:avLst/>
          </a:prstGeom>
        </p:spPr>
      </p:pic>
      <p:pic>
        <p:nvPicPr>
          <p:cNvPr id="13" name="Picture 12">
            <a:extLst>
              <a:ext uri="{FF2B5EF4-FFF2-40B4-BE49-F238E27FC236}">
                <a16:creationId xmlns:a16="http://schemas.microsoft.com/office/drawing/2014/main" id="{AC23449C-4274-6741-A4D9-8E7F837FC777}"/>
              </a:ext>
            </a:extLst>
          </p:cNvPr>
          <p:cNvPicPr>
            <a:picLocks noChangeAspect="1"/>
          </p:cNvPicPr>
          <p:nvPr/>
        </p:nvPicPr>
        <p:blipFill>
          <a:blip r:embed="rId6"/>
          <a:stretch>
            <a:fillRect/>
          </a:stretch>
        </p:blipFill>
        <p:spPr>
          <a:xfrm>
            <a:off x="10242990" y="5186362"/>
            <a:ext cx="698500" cy="279400"/>
          </a:xfrm>
          <a:prstGeom prst="rect">
            <a:avLst/>
          </a:prstGeom>
        </p:spPr>
      </p:pic>
    </p:spTree>
    <p:extLst>
      <p:ext uri="{BB962C8B-B14F-4D97-AF65-F5344CB8AC3E}">
        <p14:creationId xmlns:p14="http://schemas.microsoft.com/office/powerpoint/2010/main" val="4488134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dirty="0">
                <a:solidFill>
                  <a:srgbClr val="FFD579"/>
                </a:solidFill>
              </a:rPr>
              <a:t>Quantum</a:t>
            </a:r>
            <a:r>
              <a:rPr lang="en-US" sz="4000" dirty="0">
                <a:solidFill>
                  <a:srgbClr val="73FDD6"/>
                </a:solidFill>
              </a:rPr>
              <a:t> states</a:t>
            </a:r>
          </a:p>
        </p:txBody>
      </p:sp>
      <p:pic>
        <p:nvPicPr>
          <p:cNvPr id="12" name="Picture 11">
            <a:extLst>
              <a:ext uri="{FF2B5EF4-FFF2-40B4-BE49-F238E27FC236}">
                <a16:creationId xmlns:a16="http://schemas.microsoft.com/office/drawing/2014/main" id="{FEB98556-B019-4E40-A0BA-836E38180A58}"/>
              </a:ext>
            </a:extLst>
          </p:cNvPr>
          <p:cNvPicPr>
            <a:picLocks noChangeAspect="1"/>
          </p:cNvPicPr>
          <p:nvPr/>
        </p:nvPicPr>
        <p:blipFill rotWithShape="1">
          <a:blip r:embed="rId3"/>
          <a:srcRect b="44267"/>
          <a:stretch/>
        </p:blipFill>
        <p:spPr>
          <a:xfrm>
            <a:off x="1949009" y="1690688"/>
            <a:ext cx="8293981" cy="1481862"/>
          </a:xfrm>
          <a:prstGeom prst="rect">
            <a:avLst/>
          </a:prstGeom>
          <a:ln w="28575">
            <a:solidFill>
              <a:srgbClr val="7A81FF"/>
            </a:solidFill>
          </a:ln>
        </p:spPr>
      </p:pic>
      <p:pic>
        <p:nvPicPr>
          <p:cNvPr id="5" name="Picture 4">
            <a:extLst>
              <a:ext uri="{FF2B5EF4-FFF2-40B4-BE49-F238E27FC236}">
                <a16:creationId xmlns:a16="http://schemas.microsoft.com/office/drawing/2014/main" id="{53CE9EF8-DE84-964B-B4F6-FE6717634BD0}"/>
              </a:ext>
            </a:extLst>
          </p:cNvPr>
          <p:cNvPicPr>
            <a:picLocks noChangeAspect="1"/>
          </p:cNvPicPr>
          <p:nvPr/>
        </p:nvPicPr>
        <p:blipFill>
          <a:blip r:embed="rId4"/>
          <a:stretch>
            <a:fillRect/>
          </a:stretch>
        </p:blipFill>
        <p:spPr>
          <a:xfrm>
            <a:off x="2089764" y="4498113"/>
            <a:ext cx="1346200" cy="342900"/>
          </a:xfrm>
          <a:prstGeom prst="rect">
            <a:avLst/>
          </a:prstGeom>
        </p:spPr>
      </p:pic>
      <p:sp>
        <p:nvSpPr>
          <p:cNvPr id="6" name="TextBox 5">
            <a:extLst>
              <a:ext uri="{FF2B5EF4-FFF2-40B4-BE49-F238E27FC236}">
                <a16:creationId xmlns:a16="http://schemas.microsoft.com/office/drawing/2014/main" id="{79AC34C0-E770-C449-98BB-807752C7042C}"/>
              </a:ext>
            </a:extLst>
          </p:cNvPr>
          <p:cNvSpPr txBox="1"/>
          <p:nvPr/>
        </p:nvSpPr>
        <p:spPr>
          <a:xfrm>
            <a:off x="1949009" y="3803438"/>
            <a:ext cx="4262283" cy="369332"/>
          </a:xfrm>
          <a:prstGeom prst="rect">
            <a:avLst/>
          </a:prstGeom>
          <a:noFill/>
        </p:spPr>
        <p:txBody>
          <a:bodyPr wrap="square" rtlCol="0">
            <a:spAutoFit/>
          </a:bodyPr>
          <a:lstStyle/>
          <a:p>
            <a:r>
              <a:rPr lang="en-US" dirty="0"/>
              <a:t>How to make it quantum…. </a:t>
            </a:r>
          </a:p>
        </p:txBody>
      </p:sp>
      <p:sp>
        <p:nvSpPr>
          <p:cNvPr id="7" name="TextBox 6">
            <a:extLst>
              <a:ext uri="{FF2B5EF4-FFF2-40B4-BE49-F238E27FC236}">
                <a16:creationId xmlns:a16="http://schemas.microsoft.com/office/drawing/2014/main" id="{446EA019-0826-D549-A2EA-60CACAA841A5}"/>
              </a:ext>
            </a:extLst>
          </p:cNvPr>
          <p:cNvSpPr txBox="1"/>
          <p:nvPr/>
        </p:nvSpPr>
        <p:spPr>
          <a:xfrm>
            <a:off x="3775586" y="4434326"/>
            <a:ext cx="2197510" cy="369332"/>
          </a:xfrm>
          <a:prstGeom prst="rect">
            <a:avLst/>
          </a:prstGeom>
          <a:noFill/>
        </p:spPr>
        <p:txBody>
          <a:bodyPr wrap="square" rtlCol="0">
            <a:spAutoFit/>
          </a:bodyPr>
          <a:lstStyle/>
          <a:p>
            <a:r>
              <a:rPr lang="en-US" dirty="0"/>
              <a:t>(a Hermitian matrix)</a:t>
            </a:r>
          </a:p>
        </p:txBody>
      </p:sp>
      <p:sp>
        <p:nvSpPr>
          <p:cNvPr id="8" name="TextBox 7">
            <a:extLst>
              <a:ext uri="{FF2B5EF4-FFF2-40B4-BE49-F238E27FC236}">
                <a16:creationId xmlns:a16="http://schemas.microsoft.com/office/drawing/2014/main" id="{F5C78A7C-8540-C947-ADA2-DA4347EFB6BE}"/>
              </a:ext>
            </a:extLst>
          </p:cNvPr>
          <p:cNvSpPr txBox="1"/>
          <p:nvPr/>
        </p:nvSpPr>
        <p:spPr>
          <a:xfrm>
            <a:off x="1980727" y="5140880"/>
            <a:ext cx="10053957" cy="923330"/>
          </a:xfrm>
          <a:prstGeom prst="rect">
            <a:avLst/>
          </a:prstGeom>
          <a:noFill/>
        </p:spPr>
        <p:txBody>
          <a:bodyPr wrap="square" rtlCol="0">
            <a:spAutoFit/>
          </a:bodyPr>
          <a:lstStyle/>
          <a:p>
            <a:r>
              <a:rPr lang="en-US" dirty="0"/>
              <a:t>Non-negativity ensured by positivity of eigenvalues                                             ( or simply                 )</a:t>
            </a:r>
          </a:p>
          <a:p>
            <a:endParaRPr lang="en-US" dirty="0"/>
          </a:p>
          <a:p>
            <a:r>
              <a:rPr lang="en-US" dirty="0"/>
              <a:t>Normalization -   </a:t>
            </a:r>
          </a:p>
        </p:txBody>
      </p:sp>
      <p:pic>
        <p:nvPicPr>
          <p:cNvPr id="11" name="Picture 10">
            <a:extLst>
              <a:ext uri="{FF2B5EF4-FFF2-40B4-BE49-F238E27FC236}">
                <a16:creationId xmlns:a16="http://schemas.microsoft.com/office/drawing/2014/main" id="{6AF43FF8-DC31-6A44-B25E-35308AF9AA9D}"/>
              </a:ext>
            </a:extLst>
          </p:cNvPr>
          <p:cNvPicPr>
            <a:picLocks noChangeAspect="1"/>
          </p:cNvPicPr>
          <p:nvPr/>
        </p:nvPicPr>
        <p:blipFill>
          <a:blip r:embed="rId5"/>
          <a:stretch>
            <a:fillRect/>
          </a:stretch>
        </p:blipFill>
        <p:spPr>
          <a:xfrm>
            <a:off x="7177754" y="5167312"/>
            <a:ext cx="1435100" cy="317500"/>
          </a:xfrm>
          <a:prstGeom prst="rect">
            <a:avLst/>
          </a:prstGeom>
        </p:spPr>
      </p:pic>
      <p:pic>
        <p:nvPicPr>
          <p:cNvPr id="13" name="Picture 12">
            <a:extLst>
              <a:ext uri="{FF2B5EF4-FFF2-40B4-BE49-F238E27FC236}">
                <a16:creationId xmlns:a16="http://schemas.microsoft.com/office/drawing/2014/main" id="{AC23449C-4274-6741-A4D9-8E7F837FC777}"/>
              </a:ext>
            </a:extLst>
          </p:cNvPr>
          <p:cNvPicPr>
            <a:picLocks noChangeAspect="1"/>
          </p:cNvPicPr>
          <p:nvPr/>
        </p:nvPicPr>
        <p:blipFill>
          <a:blip r:embed="rId6"/>
          <a:stretch>
            <a:fillRect/>
          </a:stretch>
        </p:blipFill>
        <p:spPr>
          <a:xfrm>
            <a:off x="10242990" y="5186362"/>
            <a:ext cx="698500" cy="279400"/>
          </a:xfrm>
          <a:prstGeom prst="rect">
            <a:avLst/>
          </a:prstGeom>
        </p:spPr>
      </p:pic>
      <p:pic>
        <p:nvPicPr>
          <p:cNvPr id="14" name="Picture 13">
            <a:extLst>
              <a:ext uri="{FF2B5EF4-FFF2-40B4-BE49-F238E27FC236}">
                <a16:creationId xmlns:a16="http://schemas.microsoft.com/office/drawing/2014/main" id="{E5E4BC08-7D30-4548-A6F3-F159DE7542D6}"/>
              </a:ext>
            </a:extLst>
          </p:cNvPr>
          <p:cNvPicPr>
            <a:picLocks noChangeAspect="1"/>
          </p:cNvPicPr>
          <p:nvPr/>
        </p:nvPicPr>
        <p:blipFill>
          <a:blip r:embed="rId7"/>
          <a:stretch>
            <a:fillRect/>
          </a:stretch>
        </p:blipFill>
        <p:spPr>
          <a:xfrm>
            <a:off x="3578088" y="5734897"/>
            <a:ext cx="1181100" cy="317500"/>
          </a:xfrm>
          <a:prstGeom prst="rect">
            <a:avLst/>
          </a:prstGeom>
        </p:spPr>
      </p:pic>
    </p:spTree>
    <p:extLst>
      <p:ext uri="{BB962C8B-B14F-4D97-AF65-F5344CB8AC3E}">
        <p14:creationId xmlns:p14="http://schemas.microsoft.com/office/powerpoint/2010/main" val="41941008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B98556-B019-4E40-A0BA-836E38180A58}"/>
              </a:ext>
            </a:extLst>
          </p:cNvPr>
          <p:cNvPicPr>
            <a:picLocks noChangeAspect="1"/>
          </p:cNvPicPr>
          <p:nvPr/>
        </p:nvPicPr>
        <p:blipFill rotWithShape="1">
          <a:blip r:embed="rId2"/>
          <a:srcRect b="44267"/>
          <a:stretch/>
        </p:blipFill>
        <p:spPr>
          <a:xfrm>
            <a:off x="1949009" y="1690688"/>
            <a:ext cx="8293981" cy="1481862"/>
          </a:xfrm>
          <a:prstGeom prst="rect">
            <a:avLst/>
          </a:prstGeom>
          <a:ln w="28575">
            <a:solidFill>
              <a:srgbClr val="7A81FF"/>
            </a:solidFill>
          </a:ln>
        </p:spPr>
      </p:pic>
      <p:pic>
        <p:nvPicPr>
          <p:cNvPr id="4" name="Picture 3">
            <a:extLst>
              <a:ext uri="{FF2B5EF4-FFF2-40B4-BE49-F238E27FC236}">
                <a16:creationId xmlns:a16="http://schemas.microsoft.com/office/drawing/2014/main" id="{235B0AE1-F5FB-6744-8FE6-8AD130F1D393}"/>
              </a:ext>
            </a:extLst>
          </p:cNvPr>
          <p:cNvPicPr>
            <a:picLocks noChangeAspect="1"/>
          </p:cNvPicPr>
          <p:nvPr/>
        </p:nvPicPr>
        <p:blipFill>
          <a:blip r:embed="rId3"/>
          <a:stretch>
            <a:fillRect/>
          </a:stretch>
        </p:blipFill>
        <p:spPr>
          <a:xfrm>
            <a:off x="1949008" y="4220851"/>
            <a:ext cx="8293981" cy="1892921"/>
          </a:xfrm>
          <a:prstGeom prst="rect">
            <a:avLst/>
          </a:prstGeom>
          <a:ln w="38100">
            <a:solidFill>
              <a:srgbClr val="FFD579"/>
            </a:solidFill>
          </a:ln>
        </p:spPr>
      </p:pic>
      <p:cxnSp>
        <p:nvCxnSpPr>
          <p:cNvPr id="6" name="Straight Arrow Connector 5">
            <a:extLst>
              <a:ext uri="{FF2B5EF4-FFF2-40B4-BE49-F238E27FC236}">
                <a16:creationId xmlns:a16="http://schemas.microsoft.com/office/drawing/2014/main" id="{0A1289B7-FD97-F249-B113-B9697F5CE634}"/>
              </a:ext>
            </a:extLst>
          </p:cNvPr>
          <p:cNvCxnSpPr/>
          <p:nvPr/>
        </p:nvCxnSpPr>
        <p:spPr>
          <a:xfrm>
            <a:off x="6051753" y="3429000"/>
            <a:ext cx="0" cy="494071"/>
          </a:xfrm>
          <a:prstGeom prst="straightConnector1">
            <a:avLst/>
          </a:prstGeom>
          <a:ln w="28575">
            <a:solidFill>
              <a:srgbClr val="FFD57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50DC54F-261E-1D4E-902A-6E2F61EE5FE6}"/>
              </a:ext>
            </a:extLst>
          </p:cNvPr>
          <p:cNvSpPr>
            <a:spLocks noGrp="1"/>
          </p:cNvSpPr>
          <p:nvPr>
            <p:ph type="title"/>
          </p:nvPr>
        </p:nvSpPr>
        <p:spPr/>
        <p:txBody>
          <a:bodyPr>
            <a:normAutofit/>
          </a:bodyPr>
          <a:lstStyle/>
          <a:p>
            <a:pPr algn="ctr"/>
            <a:r>
              <a:rPr lang="en-US" sz="4000" dirty="0">
                <a:solidFill>
                  <a:srgbClr val="FFD579"/>
                </a:solidFill>
              </a:rPr>
              <a:t>Quantum</a:t>
            </a:r>
            <a:r>
              <a:rPr lang="en-US" sz="4000" dirty="0">
                <a:solidFill>
                  <a:srgbClr val="73FDD6"/>
                </a:solidFill>
              </a:rPr>
              <a:t> states</a:t>
            </a:r>
          </a:p>
        </p:txBody>
      </p:sp>
    </p:spTree>
    <p:extLst>
      <p:ext uri="{BB962C8B-B14F-4D97-AF65-F5344CB8AC3E}">
        <p14:creationId xmlns:p14="http://schemas.microsoft.com/office/powerpoint/2010/main" val="1532465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r>
              <a:rPr lang="en-US" sz="4000" dirty="0">
                <a:solidFill>
                  <a:srgbClr val="73FDD6"/>
                </a:solidFill>
              </a:rPr>
              <a:t>What is information theory? </a:t>
            </a:r>
          </a:p>
        </p:txBody>
      </p:sp>
      <p:sp>
        <p:nvSpPr>
          <p:cNvPr id="3" name="Content Placeholder 2">
            <a:extLst>
              <a:ext uri="{FF2B5EF4-FFF2-40B4-BE49-F238E27FC236}">
                <a16:creationId xmlns:a16="http://schemas.microsoft.com/office/drawing/2014/main" id="{5C607D69-3E5B-D042-B7D6-EB3C80B0827D}"/>
              </a:ext>
            </a:extLst>
          </p:cNvPr>
          <p:cNvSpPr>
            <a:spLocks noGrp="1"/>
          </p:cNvSpPr>
          <p:nvPr>
            <p:ph idx="1"/>
          </p:nvPr>
        </p:nvSpPr>
        <p:spPr/>
        <p:txBody>
          <a:bodyPr>
            <a:normAutofit/>
          </a:bodyPr>
          <a:lstStyle/>
          <a:p>
            <a:pPr marL="0" indent="0">
              <a:buNone/>
            </a:pPr>
            <a:r>
              <a:rPr lang="en-US" sz="2400" i="1" dirty="0"/>
              <a:t>Information is physical </a:t>
            </a:r>
            <a:r>
              <a:rPr lang="en-US" sz="2400" dirty="0"/>
              <a:t>(</a:t>
            </a:r>
            <a:r>
              <a:rPr lang="en-US" sz="2400" dirty="0" err="1"/>
              <a:t>Landauer</a:t>
            </a:r>
            <a:r>
              <a:rPr lang="en-US" sz="2400" dirty="0"/>
              <a:t>)</a:t>
            </a:r>
          </a:p>
          <a:p>
            <a:pPr marL="0" indent="0">
              <a:buNone/>
            </a:pPr>
            <a:endParaRPr lang="en-US" sz="2400" dirty="0"/>
          </a:p>
          <a:p>
            <a:pPr marL="0" indent="0">
              <a:buNone/>
            </a:pPr>
            <a:r>
              <a:rPr lang="en-US" sz="2400" dirty="0"/>
              <a:t>i.e. any real information processing system is necessarily performed by physical systems governed by the laws of physics</a:t>
            </a:r>
          </a:p>
          <a:p>
            <a:pPr marL="0" indent="0">
              <a:buNone/>
            </a:pPr>
            <a:endParaRPr lang="en-US" sz="2400" dirty="0"/>
          </a:p>
          <a:p>
            <a:pPr marL="0" indent="0">
              <a:buNone/>
            </a:pPr>
            <a:r>
              <a:rPr lang="en-US" sz="2400" dirty="0">
                <a:solidFill>
                  <a:srgbClr val="FFD579"/>
                </a:solidFill>
              </a:rPr>
              <a:t>Information theory </a:t>
            </a:r>
            <a:r>
              <a:rPr lang="en-US" sz="2400" dirty="0"/>
              <a:t>is the study of this connection </a:t>
            </a:r>
          </a:p>
          <a:p>
            <a:pPr marL="0" indent="0">
              <a:buNone/>
            </a:pP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819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dirty="0">
                <a:solidFill>
                  <a:srgbClr val="73FDD6"/>
                </a:solidFill>
              </a:rPr>
              <a:t>Recap: transformations to classical 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a: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p:txBody>
      </p:sp>
      <p:pic>
        <p:nvPicPr>
          <p:cNvPr id="8" name="Picture 7">
            <a:extLst>
              <a:ext uri="{FF2B5EF4-FFF2-40B4-BE49-F238E27FC236}">
                <a16:creationId xmlns:a16="http://schemas.microsoft.com/office/drawing/2014/main" id="{23826B21-F48A-EB47-AE83-3D15E31BB1D1}"/>
              </a:ext>
            </a:extLst>
          </p:cNvPr>
          <p:cNvPicPr>
            <a:picLocks noChangeAspect="1"/>
          </p:cNvPicPr>
          <p:nvPr/>
        </p:nvPicPr>
        <p:blipFill>
          <a:blip r:embed="rId2"/>
          <a:stretch>
            <a:fillRect/>
          </a:stretch>
        </p:blipFill>
        <p:spPr>
          <a:xfrm>
            <a:off x="972004" y="1845714"/>
            <a:ext cx="1565275" cy="368300"/>
          </a:xfrm>
          <a:prstGeom prst="rect">
            <a:avLst/>
          </a:prstGeom>
        </p:spPr>
      </p:pic>
      <p:sp>
        <p:nvSpPr>
          <p:cNvPr id="3" name="TextBox 2">
            <a:extLst>
              <a:ext uri="{FF2B5EF4-FFF2-40B4-BE49-F238E27FC236}">
                <a16:creationId xmlns:a16="http://schemas.microsoft.com/office/drawing/2014/main" id="{9D46A066-B54E-D64D-BB34-DDE31071FE7A}"/>
              </a:ext>
            </a:extLst>
          </p:cNvPr>
          <p:cNvSpPr txBox="1"/>
          <p:nvPr/>
        </p:nvSpPr>
        <p:spPr>
          <a:xfrm>
            <a:off x="2787446" y="1845714"/>
            <a:ext cx="4542502" cy="461665"/>
          </a:xfrm>
          <a:prstGeom prst="rect">
            <a:avLst/>
          </a:prstGeom>
          <a:noFill/>
        </p:spPr>
        <p:txBody>
          <a:bodyPr wrap="square" rtlCol="0">
            <a:spAutoFit/>
          </a:bodyPr>
          <a:lstStyle/>
          <a:p>
            <a:r>
              <a:rPr lang="en-US" sz="2400" dirty="0"/>
              <a:t>where L is a linear transformation </a:t>
            </a:r>
          </a:p>
        </p:txBody>
      </p:sp>
    </p:spTree>
    <p:extLst>
      <p:ext uri="{BB962C8B-B14F-4D97-AF65-F5344CB8AC3E}">
        <p14:creationId xmlns:p14="http://schemas.microsoft.com/office/powerpoint/2010/main" val="31626225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p:txBody>
          <a:bodyPr>
            <a:normAutofit/>
          </a:bodyPr>
          <a:lstStyle/>
          <a:p>
            <a:pPr algn="ctr"/>
            <a:r>
              <a:rPr lang="en-US" sz="4000" dirty="0">
                <a:solidFill>
                  <a:srgbClr val="73FDD6"/>
                </a:solidFill>
              </a:rPr>
              <a:t>Transformations to</a:t>
            </a:r>
            <a:r>
              <a:rPr lang="en-US" sz="4000" dirty="0">
                <a:solidFill>
                  <a:srgbClr val="FFD579"/>
                </a:solidFill>
              </a:rPr>
              <a:t> quantum </a:t>
            </a:r>
            <a:r>
              <a:rPr lang="en-US" sz="4000" dirty="0">
                <a:solidFill>
                  <a:srgbClr val="73FDD6"/>
                </a:solidFill>
              </a:rPr>
              <a:t>systems </a:t>
            </a:r>
          </a:p>
        </p:txBody>
      </p:sp>
      <p:sp>
        <p:nvSpPr>
          <p:cNvPr id="6" name="Content Placeholder 2">
            <a:extLst>
              <a:ext uri="{FF2B5EF4-FFF2-40B4-BE49-F238E27FC236}">
                <a16:creationId xmlns:a16="http://schemas.microsoft.com/office/drawing/2014/main" id="{89B6F2C1-B609-B545-A1D1-8553C897FD41}"/>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a: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p:txBody>
      </p:sp>
      <p:pic>
        <p:nvPicPr>
          <p:cNvPr id="8" name="Picture 7">
            <a:extLst>
              <a:ext uri="{FF2B5EF4-FFF2-40B4-BE49-F238E27FC236}">
                <a16:creationId xmlns:a16="http://schemas.microsoft.com/office/drawing/2014/main" id="{23826B21-F48A-EB47-AE83-3D15E31BB1D1}"/>
              </a:ext>
            </a:extLst>
          </p:cNvPr>
          <p:cNvPicPr>
            <a:picLocks noChangeAspect="1"/>
          </p:cNvPicPr>
          <p:nvPr/>
        </p:nvPicPr>
        <p:blipFill>
          <a:blip r:embed="rId2"/>
          <a:stretch>
            <a:fillRect/>
          </a:stretch>
        </p:blipFill>
        <p:spPr>
          <a:xfrm>
            <a:off x="972004" y="1845714"/>
            <a:ext cx="1565275" cy="368300"/>
          </a:xfrm>
          <a:prstGeom prst="rect">
            <a:avLst/>
          </a:prstGeom>
        </p:spPr>
      </p:pic>
      <p:sp>
        <p:nvSpPr>
          <p:cNvPr id="3" name="TextBox 2">
            <a:extLst>
              <a:ext uri="{FF2B5EF4-FFF2-40B4-BE49-F238E27FC236}">
                <a16:creationId xmlns:a16="http://schemas.microsoft.com/office/drawing/2014/main" id="{9D46A066-B54E-D64D-BB34-DDE31071FE7A}"/>
              </a:ext>
            </a:extLst>
          </p:cNvPr>
          <p:cNvSpPr txBox="1"/>
          <p:nvPr/>
        </p:nvSpPr>
        <p:spPr>
          <a:xfrm>
            <a:off x="2787446" y="1845714"/>
            <a:ext cx="4542502" cy="461665"/>
          </a:xfrm>
          <a:prstGeom prst="rect">
            <a:avLst/>
          </a:prstGeom>
          <a:noFill/>
        </p:spPr>
        <p:txBody>
          <a:bodyPr wrap="square" rtlCol="0">
            <a:spAutoFit/>
          </a:bodyPr>
          <a:lstStyle/>
          <a:p>
            <a:r>
              <a:rPr lang="en-US" sz="2400" dirty="0"/>
              <a:t>where L is a linear transformation </a:t>
            </a:r>
          </a:p>
        </p:txBody>
      </p:sp>
      <p:pic>
        <p:nvPicPr>
          <p:cNvPr id="5" name="Picture 4">
            <a:extLst>
              <a:ext uri="{FF2B5EF4-FFF2-40B4-BE49-F238E27FC236}">
                <a16:creationId xmlns:a16="http://schemas.microsoft.com/office/drawing/2014/main" id="{1AEEEA5C-644C-1D41-9CBD-A2EBCD7E7462}"/>
              </a:ext>
            </a:extLst>
          </p:cNvPr>
          <p:cNvPicPr>
            <a:picLocks noChangeAspect="1"/>
          </p:cNvPicPr>
          <p:nvPr/>
        </p:nvPicPr>
        <p:blipFill>
          <a:blip r:embed="rId3"/>
          <a:stretch>
            <a:fillRect/>
          </a:stretch>
        </p:blipFill>
        <p:spPr>
          <a:xfrm>
            <a:off x="972004" y="3130839"/>
            <a:ext cx="10382865" cy="740888"/>
          </a:xfrm>
          <a:prstGeom prst="rect">
            <a:avLst/>
          </a:prstGeom>
          <a:ln w="28575">
            <a:solidFill>
              <a:srgbClr val="FFD579"/>
            </a:solidFill>
          </a:ln>
        </p:spPr>
      </p:pic>
      <p:pic>
        <p:nvPicPr>
          <p:cNvPr id="9" name="Picture 8">
            <a:extLst>
              <a:ext uri="{FF2B5EF4-FFF2-40B4-BE49-F238E27FC236}">
                <a16:creationId xmlns:a16="http://schemas.microsoft.com/office/drawing/2014/main" id="{93B281BA-0E6C-D942-9CEB-4C4129844CBF}"/>
              </a:ext>
            </a:extLst>
          </p:cNvPr>
          <p:cNvPicPr>
            <a:picLocks noChangeAspect="1"/>
          </p:cNvPicPr>
          <p:nvPr/>
        </p:nvPicPr>
        <p:blipFill>
          <a:blip r:embed="rId4"/>
          <a:stretch>
            <a:fillRect/>
          </a:stretch>
        </p:blipFill>
        <p:spPr>
          <a:xfrm>
            <a:off x="6384290" y="4788552"/>
            <a:ext cx="4889500" cy="317500"/>
          </a:xfrm>
          <a:prstGeom prst="rect">
            <a:avLst/>
          </a:prstGeom>
        </p:spPr>
      </p:pic>
      <p:cxnSp>
        <p:nvCxnSpPr>
          <p:cNvPr id="11" name="Straight Connector 10">
            <a:extLst>
              <a:ext uri="{FF2B5EF4-FFF2-40B4-BE49-F238E27FC236}">
                <a16:creationId xmlns:a16="http://schemas.microsoft.com/office/drawing/2014/main" id="{E7E2A161-9CEF-1040-A704-5AB4A2C8DA6C}"/>
              </a:ext>
            </a:extLst>
          </p:cNvPr>
          <p:cNvCxnSpPr>
            <a:cxnSpLocks/>
          </p:cNvCxnSpPr>
          <p:nvPr/>
        </p:nvCxnSpPr>
        <p:spPr>
          <a:xfrm>
            <a:off x="10556240" y="3429000"/>
            <a:ext cx="629920" cy="0"/>
          </a:xfrm>
          <a:prstGeom prst="line">
            <a:avLst/>
          </a:prstGeom>
          <a:ln w="19050">
            <a:solidFill>
              <a:srgbClr val="CB65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0429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200" y="217641"/>
            <a:ext cx="10515600" cy="1325563"/>
          </a:xfrm>
        </p:spPr>
        <p:txBody>
          <a:bodyPr>
            <a:normAutofit/>
          </a:bodyPr>
          <a:lstStyle/>
          <a:p>
            <a:pPr algn="ctr"/>
            <a:r>
              <a:rPr lang="en-US" sz="4000" dirty="0">
                <a:solidFill>
                  <a:srgbClr val="73FDD6"/>
                </a:solidFill>
              </a:rPr>
              <a:t>Recap: Measurements of classical systems </a:t>
            </a:r>
          </a:p>
        </p:txBody>
      </p:sp>
      <p:pic>
        <p:nvPicPr>
          <p:cNvPr id="4" name="Picture 3">
            <a:extLst>
              <a:ext uri="{FF2B5EF4-FFF2-40B4-BE49-F238E27FC236}">
                <a16:creationId xmlns:a16="http://schemas.microsoft.com/office/drawing/2014/main" id="{CAED070F-87C4-A041-B2C0-8232A36F8FE8}"/>
              </a:ext>
            </a:extLst>
          </p:cNvPr>
          <p:cNvPicPr>
            <a:picLocks noChangeAspect="1"/>
          </p:cNvPicPr>
          <p:nvPr/>
        </p:nvPicPr>
        <p:blipFill>
          <a:blip r:embed="rId2"/>
          <a:stretch>
            <a:fillRect/>
          </a:stretch>
        </p:blipFill>
        <p:spPr>
          <a:xfrm>
            <a:off x="1927524" y="1544741"/>
            <a:ext cx="8336952" cy="2915267"/>
          </a:xfrm>
          <a:prstGeom prst="rect">
            <a:avLst/>
          </a:prstGeom>
          <a:ln w="28575">
            <a:solidFill>
              <a:srgbClr val="7A81FF"/>
            </a:solidFill>
          </a:ln>
        </p:spPr>
      </p:pic>
    </p:spTree>
    <p:extLst>
      <p:ext uri="{BB962C8B-B14F-4D97-AF65-F5344CB8AC3E}">
        <p14:creationId xmlns:p14="http://schemas.microsoft.com/office/powerpoint/2010/main" val="25533718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200" y="217641"/>
            <a:ext cx="10515600" cy="1325563"/>
          </a:xfrm>
        </p:spPr>
        <p:txBody>
          <a:bodyPr>
            <a:normAutofit/>
          </a:bodyPr>
          <a:lstStyle/>
          <a:p>
            <a:pPr algn="ctr"/>
            <a:r>
              <a:rPr lang="en-US" sz="4000" dirty="0">
                <a:solidFill>
                  <a:srgbClr val="73FDD6"/>
                </a:solidFill>
              </a:rPr>
              <a:t>Measurements of </a:t>
            </a:r>
            <a:r>
              <a:rPr lang="en-US" sz="4000" dirty="0">
                <a:solidFill>
                  <a:srgbClr val="FFD579"/>
                </a:solidFill>
              </a:rPr>
              <a:t>quantum</a:t>
            </a:r>
            <a:r>
              <a:rPr lang="en-US" sz="4000" dirty="0">
                <a:solidFill>
                  <a:srgbClr val="73FDD6"/>
                </a:solidFill>
              </a:rPr>
              <a:t> systems </a:t>
            </a:r>
          </a:p>
        </p:txBody>
      </p:sp>
      <p:pic>
        <p:nvPicPr>
          <p:cNvPr id="4" name="Picture 3">
            <a:extLst>
              <a:ext uri="{FF2B5EF4-FFF2-40B4-BE49-F238E27FC236}">
                <a16:creationId xmlns:a16="http://schemas.microsoft.com/office/drawing/2014/main" id="{CAED070F-87C4-A041-B2C0-8232A36F8FE8}"/>
              </a:ext>
            </a:extLst>
          </p:cNvPr>
          <p:cNvPicPr>
            <a:picLocks noChangeAspect="1"/>
          </p:cNvPicPr>
          <p:nvPr/>
        </p:nvPicPr>
        <p:blipFill>
          <a:blip r:embed="rId2"/>
          <a:stretch>
            <a:fillRect/>
          </a:stretch>
        </p:blipFill>
        <p:spPr>
          <a:xfrm>
            <a:off x="1927524" y="1544741"/>
            <a:ext cx="8336952" cy="2915267"/>
          </a:xfrm>
          <a:prstGeom prst="rect">
            <a:avLst/>
          </a:prstGeom>
          <a:ln w="28575">
            <a:solidFill>
              <a:srgbClr val="7A81FF"/>
            </a:solidFill>
          </a:ln>
        </p:spPr>
      </p:pic>
      <p:pic>
        <p:nvPicPr>
          <p:cNvPr id="11" name="Picture 10">
            <a:extLst>
              <a:ext uri="{FF2B5EF4-FFF2-40B4-BE49-F238E27FC236}">
                <a16:creationId xmlns:a16="http://schemas.microsoft.com/office/drawing/2014/main" id="{B9E36387-A886-9040-9AA7-0A07B30C7C76}"/>
              </a:ext>
            </a:extLst>
          </p:cNvPr>
          <p:cNvPicPr>
            <a:picLocks noChangeAspect="1"/>
          </p:cNvPicPr>
          <p:nvPr/>
        </p:nvPicPr>
        <p:blipFill>
          <a:blip r:embed="rId3"/>
          <a:stretch>
            <a:fillRect/>
          </a:stretch>
        </p:blipFill>
        <p:spPr>
          <a:xfrm>
            <a:off x="5298563" y="4786473"/>
            <a:ext cx="1358900" cy="266700"/>
          </a:xfrm>
          <a:prstGeom prst="rect">
            <a:avLst/>
          </a:prstGeom>
        </p:spPr>
      </p:pic>
      <p:sp>
        <p:nvSpPr>
          <p:cNvPr id="13" name="TextBox 12">
            <a:extLst>
              <a:ext uri="{FF2B5EF4-FFF2-40B4-BE49-F238E27FC236}">
                <a16:creationId xmlns:a16="http://schemas.microsoft.com/office/drawing/2014/main" id="{C942D1B8-614C-8E41-BC79-28DD12FCB4CC}"/>
              </a:ext>
            </a:extLst>
          </p:cNvPr>
          <p:cNvSpPr txBox="1"/>
          <p:nvPr/>
        </p:nvSpPr>
        <p:spPr>
          <a:xfrm>
            <a:off x="575187" y="4806121"/>
            <a:ext cx="2492477" cy="369332"/>
          </a:xfrm>
          <a:prstGeom prst="rect">
            <a:avLst/>
          </a:prstGeom>
          <a:noFill/>
        </p:spPr>
        <p:txBody>
          <a:bodyPr wrap="square" rtlCol="0">
            <a:spAutoFit/>
          </a:bodyPr>
          <a:lstStyle/>
          <a:p>
            <a:r>
              <a:rPr lang="en-US" dirty="0">
                <a:solidFill>
                  <a:srgbClr val="FFD579"/>
                </a:solidFill>
              </a:rPr>
              <a:t>vector goes to matrix</a:t>
            </a:r>
          </a:p>
        </p:txBody>
      </p:sp>
    </p:spTree>
    <p:extLst>
      <p:ext uri="{BB962C8B-B14F-4D97-AF65-F5344CB8AC3E}">
        <p14:creationId xmlns:p14="http://schemas.microsoft.com/office/powerpoint/2010/main" val="5378908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200" y="217641"/>
            <a:ext cx="10515600" cy="1325563"/>
          </a:xfrm>
        </p:spPr>
        <p:txBody>
          <a:bodyPr>
            <a:normAutofit/>
          </a:bodyPr>
          <a:lstStyle/>
          <a:p>
            <a:pPr algn="ctr"/>
            <a:r>
              <a:rPr lang="en-US" sz="4000" dirty="0">
                <a:solidFill>
                  <a:srgbClr val="73FDD6"/>
                </a:solidFill>
              </a:rPr>
              <a:t>Measurements of </a:t>
            </a:r>
            <a:r>
              <a:rPr lang="en-US" sz="4000" dirty="0">
                <a:solidFill>
                  <a:srgbClr val="FFD579"/>
                </a:solidFill>
              </a:rPr>
              <a:t>quantum</a:t>
            </a:r>
            <a:r>
              <a:rPr lang="en-US" sz="4000" dirty="0">
                <a:solidFill>
                  <a:srgbClr val="73FDD6"/>
                </a:solidFill>
              </a:rPr>
              <a:t> systems </a:t>
            </a:r>
          </a:p>
        </p:txBody>
      </p:sp>
      <p:pic>
        <p:nvPicPr>
          <p:cNvPr id="4" name="Picture 3">
            <a:extLst>
              <a:ext uri="{FF2B5EF4-FFF2-40B4-BE49-F238E27FC236}">
                <a16:creationId xmlns:a16="http://schemas.microsoft.com/office/drawing/2014/main" id="{CAED070F-87C4-A041-B2C0-8232A36F8FE8}"/>
              </a:ext>
            </a:extLst>
          </p:cNvPr>
          <p:cNvPicPr>
            <a:picLocks noChangeAspect="1"/>
          </p:cNvPicPr>
          <p:nvPr/>
        </p:nvPicPr>
        <p:blipFill>
          <a:blip r:embed="rId2"/>
          <a:stretch>
            <a:fillRect/>
          </a:stretch>
        </p:blipFill>
        <p:spPr>
          <a:xfrm>
            <a:off x="1927524" y="1544741"/>
            <a:ext cx="8336952" cy="2915267"/>
          </a:xfrm>
          <a:prstGeom prst="rect">
            <a:avLst/>
          </a:prstGeom>
          <a:ln w="28575">
            <a:solidFill>
              <a:srgbClr val="7A81FF"/>
            </a:solidFill>
          </a:ln>
        </p:spPr>
      </p:pic>
      <p:pic>
        <p:nvPicPr>
          <p:cNvPr id="10" name="Picture 9">
            <a:extLst>
              <a:ext uri="{FF2B5EF4-FFF2-40B4-BE49-F238E27FC236}">
                <a16:creationId xmlns:a16="http://schemas.microsoft.com/office/drawing/2014/main" id="{4FEABF70-7295-D641-8C2D-000339924A0E}"/>
              </a:ext>
            </a:extLst>
          </p:cNvPr>
          <p:cNvPicPr>
            <a:picLocks noChangeAspect="1"/>
          </p:cNvPicPr>
          <p:nvPr/>
        </p:nvPicPr>
        <p:blipFill>
          <a:blip r:embed="rId3"/>
          <a:stretch>
            <a:fillRect/>
          </a:stretch>
        </p:blipFill>
        <p:spPr>
          <a:xfrm>
            <a:off x="5075289" y="5416503"/>
            <a:ext cx="2247900" cy="317500"/>
          </a:xfrm>
          <a:prstGeom prst="rect">
            <a:avLst/>
          </a:prstGeom>
        </p:spPr>
      </p:pic>
      <p:pic>
        <p:nvPicPr>
          <p:cNvPr id="11" name="Picture 10">
            <a:extLst>
              <a:ext uri="{FF2B5EF4-FFF2-40B4-BE49-F238E27FC236}">
                <a16:creationId xmlns:a16="http://schemas.microsoft.com/office/drawing/2014/main" id="{B9E36387-A886-9040-9AA7-0A07B30C7C76}"/>
              </a:ext>
            </a:extLst>
          </p:cNvPr>
          <p:cNvPicPr>
            <a:picLocks noChangeAspect="1"/>
          </p:cNvPicPr>
          <p:nvPr/>
        </p:nvPicPr>
        <p:blipFill>
          <a:blip r:embed="rId4"/>
          <a:stretch>
            <a:fillRect/>
          </a:stretch>
        </p:blipFill>
        <p:spPr>
          <a:xfrm>
            <a:off x="5298563" y="4786473"/>
            <a:ext cx="1358900" cy="266700"/>
          </a:xfrm>
          <a:prstGeom prst="rect">
            <a:avLst/>
          </a:prstGeom>
        </p:spPr>
      </p:pic>
      <p:sp>
        <p:nvSpPr>
          <p:cNvPr id="13" name="TextBox 12">
            <a:extLst>
              <a:ext uri="{FF2B5EF4-FFF2-40B4-BE49-F238E27FC236}">
                <a16:creationId xmlns:a16="http://schemas.microsoft.com/office/drawing/2014/main" id="{C942D1B8-614C-8E41-BC79-28DD12FCB4CC}"/>
              </a:ext>
            </a:extLst>
          </p:cNvPr>
          <p:cNvSpPr txBox="1"/>
          <p:nvPr/>
        </p:nvSpPr>
        <p:spPr>
          <a:xfrm>
            <a:off x="575187" y="4806121"/>
            <a:ext cx="2492477" cy="923330"/>
          </a:xfrm>
          <a:prstGeom prst="rect">
            <a:avLst/>
          </a:prstGeom>
          <a:noFill/>
        </p:spPr>
        <p:txBody>
          <a:bodyPr wrap="square" rtlCol="0">
            <a:spAutoFit/>
          </a:bodyPr>
          <a:lstStyle/>
          <a:p>
            <a:r>
              <a:rPr lang="en-US" dirty="0">
                <a:solidFill>
                  <a:srgbClr val="FFD579"/>
                </a:solidFill>
              </a:rPr>
              <a:t>vector goes to matrix</a:t>
            </a:r>
          </a:p>
          <a:p>
            <a:r>
              <a:rPr lang="en-US" dirty="0">
                <a:solidFill>
                  <a:srgbClr val="FFD579"/>
                </a:solidFill>
              </a:rPr>
              <a:t>&amp; dot product goes to matrix inner product </a:t>
            </a:r>
          </a:p>
        </p:txBody>
      </p:sp>
    </p:spTree>
    <p:extLst>
      <p:ext uri="{BB962C8B-B14F-4D97-AF65-F5344CB8AC3E}">
        <p14:creationId xmlns:p14="http://schemas.microsoft.com/office/powerpoint/2010/main" val="19627990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200" y="217641"/>
            <a:ext cx="10515600" cy="1325563"/>
          </a:xfrm>
        </p:spPr>
        <p:txBody>
          <a:bodyPr>
            <a:normAutofit/>
          </a:bodyPr>
          <a:lstStyle/>
          <a:p>
            <a:pPr algn="ctr"/>
            <a:r>
              <a:rPr lang="en-US" sz="4000" dirty="0">
                <a:solidFill>
                  <a:srgbClr val="73FDD6"/>
                </a:solidFill>
              </a:rPr>
              <a:t>Measurements of </a:t>
            </a:r>
            <a:r>
              <a:rPr lang="en-US" sz="4000" dirty="0">
                <a:solidFill>
                  <a:srgbClr val="FFD579"/>
                </a:solidFill>
              </a:rPr>
              <a:t>quantum</a:t>
            </a:r>
            <a:r>
              <a:rPr lang="en-US" sz="4000" dirty="0">
                <a:solidFill>
                  <a:srgbClr val="73FDD6"/>
                </a:solidFill>
              </a:rPr>
              <a:t> systems </a:t>
            </a:r>
          </a:p>
        </p:txBody>
      </p:sp>
      <p:pic>
        <p:nvPicPr>
          <p:cNvPr id="4" name="Picture 3">
            <a:extLst>
              <a:ext uri="{FF2B5EF4-FFF2-40B4-BE49-F238E27FC236}">
                <a16:creationId xmlns:a16="http://schemas.microsoft.com/office/drawing/2014/main" id="{CAED070F-87C4-A041-B2C0-8232A36F8FE8}"/>
              </a:ext>
            </a:extLst>
          </p:cNvPr>
          <p:cNvPicPr>
            <a:picLocks noChangeAspect="1"/>
          </p:cNvPicPr>
          <p:nvPr/>
        </p:nvPicPr>
        <p:blipFill>
          <a:blip r:embed="rId2"/>
          <a:stretch>
            <a:fillRect/>
          </a:stretch>
        </p:blipFill>
        <p:spPr>
          <a:xfrm>
            <a:off x="1927524" y="1544741"/>
            <a:ext cx="8336952" cy="2915267"/>
          </a:xfrm>
          <a:prstGeom prst="rect">
            <a:avLst/>
          </a:prstGeom>
          <a:ln w="28575">
            <a:solidFill>
              <a:srgbClr val="7A81FF"/>
            </a:solidFill>
          </a:ln>
        </p:spPr>
      </p:pic>
      <p:pic>
        <p:nvPicPr>
          <p:cNvPr id="8" name="Picture 7">
            <a:extLst>
              <a:ext uri="{FF2B5EF4-FFF2-40B4-BE49-F238E27FC236}">
                <a16:creationId xmlns:a16="http://schemas.microsoft.com/office/drawing/2014/main" id="{AC224378-6C86-1448-9747-A263031A3562}"/>
              </a:ext>
            </a:extLst>
          </p:cNvPr>
          <p:cNvPicPr>
            <a:picLocks noChangeAspect="1"/>
          </p:cNvPicPr>
          <p:nvPr/>
        </p:nvPicPr>
        <p:blipFill>
          <a:blip r:embed="rId3"/>
          <a:stretch>
            <a:fillRect/>
          </a:stretch>
        </p:blipFill>
        <p:spPr>
          <a:xfrm>
            <a:off x="4212713" y="6009668"/>
            <a:ext cx="2171700" cy="317500"/>
          </a:xfrm>
          <a:prstGeom prst="rect">
            <a:avLst/>
          </a:prstGeom>
        </p:spPr>
      </p:pic>
      <p:pic>
        <p:nvPicPr>
          <p:cNvPr id="10" name="Picture 9">
            <a:extLst>
              <a:ext uri="{FF2B5EF4-FFF2-40B4-BE49-F238E27FC236}">
                <a16:creationId xmlns:a16="http://schemas.microsoft.com/office/drawing/2014/main" id="{4FEABF70-7295-D641-8C2D-000339924A0E}"/>
              </a:ext>
            </a:extLst>
          </p:cNvPr>
          <p:cNvPicPr>
            <a:picLocks noChangeAspect="1"/>
          </p:cNvPicPr>
          <p:nvPr/>
        </p:nvPicPr>
        <p:blipFill>
          <a:blip r:embed="rId4"/>
          <a:stretch>
            <a:fillRect/>
          </a:stretch>
        </p:blipFill>
        <p:spPr>
          <a:xfrm>
            <a:off x="5075289" y="5416503"/>
            <a:ext cx="2247900" cy="317500"/>
          </a:xfrm>
          <a:prstGeom prst="rect">
            <a:avLst/>
          </a:prstGeom>
        </p:spPr>
      </p:pic>
      <p:pic>
        <p:nvPicPr>
          <p:cNvPr id="11" name="Picture 10">
            <a:extLst>
              <a:ext uri="{FF2B5EF4-FFF2-40B4-BE49-F238E27FC236}">
                <a16:creationId xmlns:a16="http://schemas.microsoft.com/office/drawing/2014/main" id="{B9E36387-A886-9040-9AA7-0A07B30C7C76}"/>
              </a:ext>
            </a:extLst>
          </p:cNvPr>
          <p:cNvPicPr>
            <a:picLocks noChangeAspect="1"/>
          </p:cNvPicPr>
          <p:nvPr/>
        </p:nvPicPr>
        <p:blipFill>
          <a:blip r:embed="rId5"/>
          <a:stretch>
            <a:fillRect/>
          </a:stretch>
        </p:blipFill>
        <p:spPr>
          <a:xfrm>
            <a:off x="5298563" y="4786473"/>
            <a:ext cx="1358900" cy="266700"/>
          </a:xfrm>
          <a:prstGeom prst="rect">
            <a:avLst/>
          </a:prstGeom>
        </p:spPr>
      </p:pic>
      <p:sp>
        <p:nvSpPr>
          <p:cNvPr id="13" name="TextBox 12">
            <a:extLst>
              <a:ext uri="{FF2B5EF4-FFF2-40B4-BE49-F238E27FC236}">
                <a16:creationId xmlns:a16="http://schemas.microsoft.com/office/drawing/2014/main" id="{C942D1B8-614C-8E41-BC79-28DD12FCB4CC}"/>
              </a:ext>
            </a:extLst>
          </p:cNvPr>
          <p:cNvSpPr txBox="1"/>
          <p:nvPr/>
        </p:nvSpPr>
        <p:spPr>
          <a:xfrm>
            <a:off x="575187" y="4806121"/>
            <a:ext cx="2492477" cy="923330"/>
          </a:xfrm>
          <a:prstGeom prst="rect">
            <a:avLst/>
          </a:prstGeom>
          <a:noFill/>
        </p:spPr>
        <p:txBody>
          <a:bodyPr wrap="square" rtlCol="0">
            <a:spAutoFit/>
          </a:bodyPr>
          <a:lstStyle/>
          <a:p>
            <a:r>
              <a:rPr lang="en-US" dirty="0">
                <a:solidFill>
                  <a:srgbClr val="FFD579"/>
                </a:solidFill>
              </a:rPr>
              <a:t>vector goes to matrix</a:t>
            </a:r>
          </a:p>
          <a:p>
            <a:r>
              <a:rPr lang="en-US" dirty="0">
                <a:solidFill>
                  <a:srgbClr val="FFD579"/>
                </a:solidFill>
              </a:rPr>
              <a:t>&amp; dot product goes to matrix inner product </a:t>
            </a:r>
          </a:p>
        </p:txBody>
      </p:sp>
    </p:spTree>
    <p:extLst>
      <p:ext uri="{BB962C8B-B14F-4D97-AF65-F5344CB8AC3E}">
        <p14:creationId xmlns:p14="http://schemas.microsoft.com/office/powerpoint/2010/main" val="4928161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493A-7630-B54D-9C45-6AFF9AAC3E1E}"/>
              </a:ext>
            </a:extLst>
          </p:cNvPr>
          <p:cNvSpPr>
            <a:spLocks noGrp="1"/>
          </p:cNvSpPr>
          <p:nvPr>
            <p:ph type="title"/>
          </p:nvPr>
        </p:nvSpPr>
        <p:spPr>
          <a:xfrm>
            <a:off x="838200" y="-106823"/>
            <a:ext cx="10515600" cy="1325563"/>
          </a:xfrm>
        </p:spPr>
        <p:txBody>
          <a:bodyPr>
            <a:normAutofit/>
          </a:bodyPr>
          <a:lstStyle/>
          <a:p>
            <a:pPr algn="ctr"/>
            <a:r>
              <a:rPr lang="en-US" sz="4000" dirty="0">
                <a:solidFill>
                  <a:srgbClr val="73FDD6"/>
                </a:solidFill>
              </a:rPr>
              <a:t>Measurements of </a:t>
            </a:r>
            <a:r>
              <a:rPr lang="en-US" sz="4000" dirty="0">
                <a:solidFill>
                  <a:srgbClr val="FFD579"/>
                </a:solidFill>
              </a:rPr>
              <a:t>quantum</a:t>
            </a:r>
            <a:r>
              <a:rPr lang="en-US" sz="4000" dirty="0">
                <a:solidFill>
                  <a:srgbClr val="73FDD6"/>
                </a:solidFill>
              </a:rPr>
              <a:t> systems </a:t>
            </a:r>
          </a:p>
        </p:txBody>
      </p:sp>
      <p:pic>
        <p:nvPicPr>
          <p:cNvPr id="4" name="Picture 3">
            <a:extLst>
              <a:ext uri="{FF2B5EF4-FFF2-40B4-BE49-F238E27FC236}">
                <a16:creationId xmlns:a16="http://schemas.microsoft.com/office/drawing/2014/main" id="{CAED070F-87C4-A041-B2C0-8232A36F8FE8}"/>
              </a:ext>
            </a:extLst>
          </p:cNvPr>
          <p:cNvPicPr>
            <a:picLocks noChangeAspect="1"/>
          </p:cNvPicPr>
          <p:nvPr/>
        </p:nvPicPr>
        <p:blipFill>
          <a:blip r:embed="rId2"/>
          <a:stretch>
            <a:fillRect/>
          </a:stretch>
        </p:blipFill>
        <p:spPr>
          <a:xfrm>
            <a:off x="290453" y="1007801"/>
            <a:ext cx="7598860" cy="2657171"/>
          </a:xfrm>
          <a:prstGeom prst="rect">
            <a:avLst/>
          </a:prstGeom>
          <a:ln w="28575">
            <a:solidFill>
              <a:srgbClr val="7A81FF"/>
            </a:solidFill>
          </a:ln>
        </p:spPr>
      </p:pic>
      <p:pic>
        <p:nvPicPr>
          <p:cNvPr id="6" name="Picture 5">
            <a:extLst>
              <a:ext uri="{FF2B5EF4-FFF2-40B4-BE49-F238E27FC236}">
                <a16:creationId xmlns:a16="http://schemas.microsoft.com/office/drawing/2014/main" id="{6CA2AD6B-B2D1-FE41-85A8-E850018FF6FF}"/>
              </a:ext>
            </a:extLst>
          </p:cNvPr>
          <p:cNvPicPr>
            <a:picLocks noChangeAspect="1"/>
          </p:cNvPicPr>
          <p:nvPr/>
        </p:nvPicPr>
        <p:blipFill>
          <a:blip r:embed="rId3"/>
          <a:stretch>
            <a:fillRect/>
          </a:stretch>
        </p:blipFill>
        <p:spPr>
          <a:xfrm>
            <a:off x="3464248" y="3900947"/>
            <a:ext cx="8427029" cy="2657171"/>
          </a:xfrm>
          <a:prstGeom prst="rect">
            <a:avLst/>
          </a:prstGeom>
          <a:ln w="28575">
            <a:solidFill>
              <a:srgbClr val="FFD579"/>
            </a:solidFill>
          </a:ln>
        </p:spPr>
      </p:pic>
      <p:sp>
        <p:nvSpPr>
          <p:cNvPr id="8" name="TextBox 7">
            <a:extLst>
              <a:ext uri="{FF2B5EF4-FFF2-40B4-BE49-F238E27FC236}">
                <a16:creationId xmlns:a16="http://schemas.microsoft.com/office/drawing/2014/main" id="{8E134CCD-2005-C547-9FE5-24ACA74FE971}"/>
              </a:ext>
            </a:extLst>
          </p:cNvPr>
          <p:cNvSpPr txBox="1"/>
          <p:nvPr/>
        </p:nvSpPr>
        <p:spPr>
          <a:xfrm>
            <a:off x="575187" y="4806121"/>
            <a:ext cx="2492477" cy="923330"/>
          </a:xfrm>
          <a:prstGeom prst="rect">
            <a:avLst/>
          </a:prstGeom>
          <a:noFill/>
        </p:spPr>
        <p:txBody>
          <a:bodyPr wrap="square" rtlCol="0">
            <a:spAutoFit/>
          </a:bodyPr>
          <a:lstStyle/>
          <a:p>
            <a:r>
              <a:rPr lang="en-US" dirty="0">
                <a:solidFill>
                  <a:srgbClr val="FFD579"/>
                </a:solidFill>
              </a:rPr>
              <a:t>vector goes to matrix</a:t>
            </a:r>
          </a:p>
          <a:p>
            <a:r>
              <a:rPr lang="en-US" dirty="0">
                <a:solidFill>
                  <a:srgbClr val="FFD579"/>
                </a:solidFill>
              </a:rPr>
              <a:t>&amp; dot product goes to matrix inner product </a:t>
            </a:r>
          </a:p>
        </p:txBody>
      </p:sp>
    </p:spTree>
    <p:extLst>
      <p:ext uri="{BB962C8B-B14F-4D97-AF65-F5344CB8AC3E}">
        <p14:creationId xmlns:p14="http://schemas.microsoft.com/office/powerpoint/2010/main" val="39370212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5454FF-EB97-D94F-8EAB-E5DB72A12BD1}"/>
              </a:ext>
            </a:extLst>
          </p:cNvPr>
          <p:cNvSpPr>
            <a:spLocks noGrp="1"/>
          </p:cNvSpPr>
          <p:nvPr>
            <p:ph type="title"/>
          </p:nvPr>
        </p:nvSpPr>
        <p:spPr/>
        <p:txBody>
          <a:bodyPr>
            <a:normAutofit/>
          </a:bodyPr>
          <a:lstStyle/>
          <a:p>
            <a:pPr algn="ctr"/>
            <a:r>
              <a:rPr lang="en-US" sz="4000" dirty="0">
                <a:solidFill>
                  <a:srgbClr val="73FDD6"/>
                </a:solidFill>
              </a:rPr>
              <a:t>Classical theory is a subset of quantum theory</a:t>
            </a:r>
          </a:p>
        </p:txBody>
      </p:sp>
      <p:sp>
        <p:nvSpPr>
          <p:cNvPr id="3" name="Content Placeholder 2">
            <a:extLst>
              <a:ext uri="{FF2B5EF4-FFF2-40B4-BE49-F238E27FC236}">
                <a16:creationId xmlns:a16="http://schemas.microsoft.com/office/drawing/2014/main" id="{80F3F144-446D-2049-B24C-9B32E90690D4}"/>
              </a:ext>
            </a:extLst>
          </p:cNvPr>
          <p:cNvSpPr>
            <a:spLocks noGrp="1"/>
          </p:cNvSpPr>
          <p:nvPr>
            <p:ph idx="1"/>
          </p:nvPr>
        </p:nvSpPr>
        <p:spPr/>
        <p:txBody>
          <a:bodyPr/>
          <a:lstStyle/>
          <a:p>
            <a:pPr marL="0" indent="0">
              <a:buNone/>
            </a:pPr>
            <a:r>
              <a:rPr lang="en-US" dirty="0"/>
              <a:t>Essentially we can always embed classical physics within the quantum formalism just by placing the classical state/measurement vector on the diagonal and leaving all the off-diagonals blank. </a:t>
            </a:r>
          </a:p>
          <a:p>
            <a:endParaRPr lang="en-US" dirty="0"/>
          </a:p>
          <a:p>
            <a:pPr marL="0" indent="0">
              <a:buNone/>
            </a:pPr>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68071A8D-5E72-E64F-AC21-7C706A98544C}"/>
              </a:ext>
            </a:extLst>
          </p:cNvPr>
          <p:cNvPicPr>
            <a:picLocks noChangeAspect="1"/>
          </p:cNvPicPr>
          <p:nvPr/>
        </p:nvPicPr>
        <p:blipFill>
          <a:blip r:embed="rId2"/>
          <a:stretch>
            <a:fillRect/>
          </a:stretch>
        </p:blipFill>
        <p:spPr>
          <a:xfrm>
            <a:off x="2520333" y="3429000"/>
            <a:ext cx="4619468" cy="1697422"/>
          </a:xfrm>
          <a:prstGeom prst="rect">
            <a:avLst/>
          </a:prstGeom>
          <a:ln w="28575">
            <a:solidFill>
              <a:srgbClr val="7A81FF"/>
            </a:solidFill>
          </a:ln>
        </p:spPr>
      </p:pic>
      <p:sp>
        <p:nvSpPr>
          <p:cNvPr id="7" name="TextBox 6">
            <a:extLst>
              <a:ext uri="{FF2B5EF4-FFF2-40B4-BE49-F238E27FC236}">
                <a16:creationId xmlns:a16="http://schemas.microsoft.com/office/drawing/2014/main" id="{0F8A1AC7-6954-ED4B-BF96-5C8C07038F7A}"/>
              </a:ext>
            </a:extLst>
          </p:cNvPr>
          <p:cNvSpPr txBox="1"/>
          <p:nvPr/>
        </p:nvSpPr>
        <p:spPr>
          <a:xfrm>
            <a:off x="1430942" y="4046876"/>
            <a:ext cx="1917290" cy="461665"/>
          </a:xfrm>
          <a:prstGeom prst="rect">
            <a:avLst/>
          </a:prstGeom>
          <a:noFill/>
        </p:spPr>
        <p:txBody>
          <a:bodyPr wrap="square" rtlCol="0">
            <a:spAutoFit/>
          </a:bodyPr>
          <a:lstStyle/>
          <a:p>
            <a:r>
              <a:rPr lang="en-US" sz="2400" dirty="0">
                <a:solidFill>
                  <a:srgbClr val="7A81FF"/>
                </a:solidFill>
              </a:rPr>
              <a:t>e.g.</a:t>
            </a:r>
          </a:p>
        </p:txBody>
      </p:sp>
      <p:sp>
        <p:nvSpPr>
          <p:cNvPr id="8" name="TextBox 7">
            <a:extLst>
              <a:ext uri="{FF2B5EF4-FFF2-40B4-BE49-F238E27FC236}">
                <a16:creationId xmlns:a16="http://schemas.microsoft.com/office/drawing/2014/main" id="{104BBCA2-4480-F942-9EDC-60FD68EF81A2}"/>
              </a:ext>
            </a:extLst>
          </p:cNvPr>
          <p:cNvSpPr txBox="1"/>
          <p:nvPr/>
        </p:nvSpPr>
        <p:spPr>
          <a:xfrm>
            <a:off x="7797390" y="3862209"/>
            <a:ext cx="2442499" cy="830997"/>
          </a:xfrm>
          <a:prstGeom prst="rect">
            <a:avLst/>
          </a:prstGeom>
          <a:noFill/>
        </p:spPr>
        <p:txBody>
          <a:bodyPr wrap="square" rtlCol="0">
            <a:spAutoFit/>
          </a:bodyPr>
          <a:lstStyle/>
          <a:p>
            <a:r>
              <a:rPr lang="en-US" sz="2400" dirty="0">
                <a:solidFill>
                  <a:srgbClr val="7A81FF"/>
                </a:solidFill>
              </a:rPr>
              <a:t>&amp; similarly for measurements </a:t>
            </a:r>
          </a:p>
        </p:txBody>
      </p:sp>
      <p:pic>
        <p:nvPicPr>
          <p:cNvPr id="9" name="Picture 8">
            <a:extLst>
              <a:ext uri="{FF2B5EF4-FFF2-40B4-BE49-F238E27FC236}">
                <a16:creationId xmlns:a16="http://schemas.microsoft.com/office/drawing/2014/main" id="{9AB8C54F-C00E-2549-9A6C-090F487D296E}"/>
              </a:ext>
            </a:extLst>
          </p:cNvPr>
          <p:cNvPicPr>
            <a:picLocks noChangeAspect="1"/>
          </p:cNvPicPr>
          <p:nvPr/>
        </p:nvPicPr>
        <p:blipFill>
          <a:blip r:embed="rId3"/>
          <a:stretch>
            <a:fillRect/>
          </a:stretch>
        </p:blipFill>
        <p:spPr>
          <a:xfrm>
            <a:off x="3699767" y="5615416"/>
            <a:ext cx="2260600" cy="317500"/>
          </a:xfrm>
          <a:prstGeom prst="rect">
            <a:avLst/>
          </a:prstGeom>
        </p:spPr>
      </p:pic>
      <p:sp>
        <p:nvSpPr>
          <p:cNvPr id="10" name="TextBox 9">
            <a:extLst>
              <a:ext uri="{FF2B5EF4-FFF2-40B4-BE49-F238E27FC236}">
                <a16:creationId xmlns:a16="http://schemas.microsoft.com/office/drawing/2014/main" id="{DC925382-A45B-E04D-8EEC-9BB6D1D747E8}"/>
              </a:ext>
            </a:extLst>
          </p:cNvPr>
          <p:cNvSpPr txBox="1"/>
          <p:nvPr/>
        </p:nvSpPr>
        <p:spPr>
          <a:xfrm>
            <a:off x="927039" y="5531400"/>
            <a:ext cx="11055353" cy="1200329"/>
          </a:xfrm>
          <a:prstGeom prst="rect">
            <a:avLst/>
          </a:prstGeom>
          <a:noFill/>
        </p:spPr>
        <p:txBody>
          <a:bodyPr wrap="square" rtlCol="0">
            <a:spAutoFit/>
          </a:bodyPr>
          <a:lstStyle/>
          <a:p>
            <a:r>
              <a:rPr lang="en-US" sz="2400" dirty="0">
                <a:solidFill>
                  <a:srgbClr val="7A81FF"/>
                </a:solidFill>
              </a:rPr>
              <a:t>In this case we have                                       and we get back what we had classically. </a:t>
            </a:r>
          </a:p>
          <a:p>
            <a:endParaRPr lang="en-US" sz="2400" dirty="0">
              <a:solidFill>
                <a:srgbClr val="7A81FF"/>
              </a:solidFill>
            </a:endParaRPr>
          </a:p>
          <a:p>
            <a:r>
              <a:rPr lang="en-US" sz="2400" dirty="0">
                <a:solidFill>
                  <a:schemeClr val="tx2"/>
                </a:solidFill>
              </a:rPr>
              <a:t>Similar</a:t>
            </a:r>
            <a:r>
              <a:rPr lang="en-US" sz="2400" dirty="0">
                <a:solidFill>
                  <a:srgbClr val="7A81FF"/>
                </a:solidFill>
              </a:rPr>
              <a:t> </a:t>
            </a:r>
            <a:r>
              <a:rPr lang="en-US" sz="2400" dirty="0">
                <a:solidFill>
                  <a:schemeClr val="tx2"/>
                </a:solidFill>
              </a:rPr>
              <a:t>tricks can be played with evolutions. </a:t>
            </a:r>
            <a:endParaRPr lang="en-US" sz="2400" dirty="0">
              <a:solidFill>
                <a:srgbClr val="7A81FF"/>
              </a:solidFill>
            </a:endParaRPr>
          </a:p>
        </p:txBody>
      </p:sp>
    </p:spTree>
    <p:extLst>
      <p:ext uri="{BB962C8B-B14F-4D97-AF65-F5344CB8AC3E}">
        <p14:creationId xmlns:p14="http://schemas.microsoft.com/office/powerpoint/2010/main" val="6024348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70F5-E6A9-A34F-AA38-B2ED1EA75F83}"/>
              </a:ext>
            </a:extLst>
          </p:cNvPr>
          <p:cNvSpPr>
            <a:spLocks noGrp="1"/>
          </p:cNvSpPr>
          <p:nvPr>
            <p:ph type="title"/>
          </p:nvPr>
        </p:nvSpPr>
        <p:spPr>
          <a:xfrm>
            <a:off x="212990" y="223150"/>
            <a:ext cx="8554065" cy="731591"/>
          </a:xfrm>
        </p:spPr>
        <p:txBody>
          <a:bodyPr>
            <a:normAutofit/>
          </a:bodyPr>
          <a:lstStyle/>
          <a:p>
            <a:r>
              <a:rPr lang="en-US" sz="3600" dirty="0">
                <a:solidFill>
                  <a:srgbClr val="73FDD6"/>
                </a:solidFill>
              </a:rPr>
              <a:t>Quantum (Information) Theory in a slide….</a:t>
            </a:r>
          </a:p>
        </p:txBody>
      </p:sp>
      <p:pic>
        <p:nvPicPr>
          <p:cNvPr id="3" name="Picture 2">
            <a:extLst>
              <a:ext uri="{FF2B5EF4-FFF2-40B4-BE49-F238E27FC236}">
                <a16:creationId xmlns:a16="http://schemas.microsoft.com/office/drawing/2014/main" id="{719EEB8C-4D52-FC4F-90BB-0A068D392DA9}"/>
              </a:ext>
            </a:extLst>
          </p:cNvPr>
          <p:cNvPicPr>
            <a:picLocks noChangeAspect="1"/>
          </p:cNvPicPr>
          <p:nvPr/>
        </p:nvPicPr>
        <p:blipFill rotWithShape="1">
          <a:blip r:embed="rId3"/>
          <a:srcRect b="35050"/>
          <a:stretch/>
        </p:blipFill>
        <p:spPr>
          <a:xfrm>
            <a:off x="212990" y="1364888"/>
            <a:ext cx="7232097" cy="1072048"/>
          </a:xfrm>
          <a:prstGeom prst="rect">
            <a:avLst/>
          </a:prstGeom>
          <a:ln w="38100">
            <a:solidFill>
              <a:srgbClr val="FFD579"/>
            </a:solidFill>
          </a:ln>
        </p:spPr>
      </p:pic>
      <p:pic>
        <p:nvPicPr>
          <p:cNvPr id="4" name="Picture 3">
            <a:extLst>
              <a:ext uri="{FF2B5EF4-FFF2-40B4-BE49-F238E27FC236}">
                <a16:creationId xmlns:a16="http://schemas.microsoft.com/office/drawing/2014/main" id="{178DD5F3-6611-A14B-88D0-9B4945EC077A}"/>
              </a:ext>
            </a:extLst>
          </p:cNvPr>
          <p:cNvPicPr>
            <a:picLocks noChangeAspect="1"/>
          </p:cNvPicPr>
          <p:nvPr/>
        </p:nvPicPr>
        <p:blipFill>
          <a:blip r:embed="rId4"/>
          <a:stretch>
            <a:fillRect/>
          </a:stretch>
        </p:blipFill>
        <p:spPr>
          <a:xfrm>
            <a:off x="376043" y="4451683"/>
            <a:ext cx="6605636" cy="2082858"/>
          </a:xfrm>
          <a:prstGeom prst="rect">
            <a:avLst/>
          </a:prstGeom>
          <a:ln w="28575">
            <a:solidFill>
              <a:srgbClr val="7A81FF"/>
            </a:solidFill>
          </a:ln>
        </p:spPr>
      </p:pic>
      <p:pic>
        <p:nvPicPr>
          <p:cNvPr id="5" name="Picture 4">
            <a:extLst>
              <a:ext uri="{FF2B5EF4-FFF2-40B4-BE49-F238E27FC236}">
                <a16:creationId xmlns:a16="http://schemas.microsoft.com/office/drawing/2014/main" id="{3B9A4830-F230-EB47-BC9F-26DE4A3FCA93}"/>
              </a:ext>
            </a:extLst>
          </p:cNvPr>
          <p:cNvPicPr>
            <a:picLocks noChangeAspect="1"/>
          </p:cNvPicPr>
          <p:nvPr/>
        </p:nvPicPr>
        <p:blipFill>
          <a:blip r:embed="rId5"/>
          <a:stretch>
            <a:fillRect/>
          </a:stretch>
        </p:blipFill>
        <p:spPr>
          <a:xfrm>
            <a:off x="3678861" y="3176305"/>
            <a:ext cx="8131748" cy="580255"/>
          </a:xfrm>
          <a:prstGeom prst="rect">
            <a:avLst/>
          </a:prstGeom>
          <a:ln w="28575">
            <a:solidFill>
              <a:srgbClr val="76D6FF"/>
            </a:solidFill>
          </a:ln>
        </p:spPr>
      </p:pic>
      <p:sp>
        <p:nvSpPr>
          <p:cNvPr id="6" name="TextBox 5">
            <a:extLst>
              <a:ext uri="{FF2B5EF4-FFF2-40B4-BE49-F238E27FC236}">
                <a16:creationId xmlns:a16="http://schemas.microsoft.com/office/drawing/2014/main" id="{32B6395E-6737-424D-A88E-29CF293DFAD3}"/>
              </a:ext>
            </a:extLst>
          </p:cNvPr>
          <p:cNvSpPr txBox="1"/>
          <p:nvPr/>
        </p:nvSpPr>
        <p:spPr>
          <a:xfrm>
            <a:off x="9082158" y="1769282"/>
            <a:ext cx="2728451" cy="369332"/>
          </a:xfrm>
          <a:prstGeom prst="rect">
            <a:avLst/>
          </a:prstGeom>
          <a:noFill/>
        </p:spPr>
        <p:txBody>
          <a:bodyPr wrap="square" rtlCol="0">
            <a:spAutoFit/>
          </a:bodyPr>
          <a:lstStyle/>
          <a:p>
            <a:r>
              <a:rPr lang="en-US" dirty="0">
                <a:solidFill>
                  <a:srgbClr val="FFD579"/>
                </a:solidFill>
              </a:rPr>
              <a:t>Quantum states </a:t>
            </a:r>
          </a:p>
        </p:txBody>
      </p:sp>
      <p:sp>
        <p:nvSpPr>
          <p:cNvPr id="8" name="TextBox 7">
            <a:extLst>
              <a:ext uri="{FF2B5EF4-FFF2-40B4-BE49-F238E27FC236}">
                <a16:creationId xmlns:a16="http://schemas.microsoft.com/office/drawing/2014/main" id="{771878B8-31B0-7649-8AAA-DCE82D60821A}"/>
              </a:ext>
            </a:extLst>
          </p:cNvPr>
          <p:cNvSpPr txBox="1"/>
          <p:nvPr/>
        </p:nvSpPr>
        <p:spPr>
          <a:xfrm>
            <a:off x="8554065" y="5308446"/>
            <a:ext cx="2728451" cy="369332"/>
          </a:xfrm>
          <a:prstGeom prst="rect">
            <a:avLst/>
          </a:prstGeom>
          <a:noFill/>
        </p:spPr>
        <p:txBody>
          <a:bodyPr wrap="square" rtlCol="0">
            <a:spAutoFit/>
          </a:bodyPr>
          <a:lstStyle/>
          <a:p>
            <a:r>
              <a:rPr lang="en-US" dirty="0">
                <a:solidFill>
                  <a:srgbClr val="7A81FF"/>
                </a:solidFill>
              </a:rPr>
              <a:t>Quantum measurements</a:t>
            </a:r>
          </a:p>
        </p:txBody>
      </p:sp>
      <p:sp>
        <p:nvSpPr>
          <p:cNvPr id="9" name="TextBox 8">
            <a:extLst>
              <a:ext uri="{FF2B5EF4-FFF2-40B4-BE49-F238E27FC236}">
                <a16:creationId xmlns:a16="http://schemas.microsoft.com/office/drawing/2014/main" id="{274607B2-CA61-7F49-B349-A85257ED034D}"/>
              </a:ext>
            </a:extLst>
          </p:cNvPr>
          <p:cNvSpPr txBox="1"/>
          <p:nvPr/>
        </p:nvSpPr>
        <p:spPr>
          <a:xfrm>
            <a:off x="714906" y="3434166"/>
            <a:ext cx="2728451" cy="369332"/>
          </a:xfrm>
          <a:prstGeom prst="rect">
            <a:avLst/>
          </a:prstGeom>
          <a:noFill/>
        </p:spPr>
        <p:txBody>
          <a:bodyPr wrap="square" rtlCol="0">
            <a:spAutoFit/>
          </a:bodyPr>
          <a:lstStyle/>
          <a:p>
            <a:r>
              <a:rPr lang="en-US" dirty="0">
                <a:solidFill>
                  <a:srgbClr val="76D6FF"/>
                </a:solidFill>
              </a:rPr>
              <a:t>Quantum evolutions</a:t>
            </a:r>
          </a:p>
        </p:txBody>
      </p:sp>
    </p:spTree>
    <p:extLst>
      <p:ext uri="{BB962C8B-B14F-4D97-AF65-F5344CB8AC3E}">
        <p14:creationId xmlns:p14="http://schemas.microsoft.com/office/powerpoint/2010/main" val="36884759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70F5-E6A9-A34F-AA38-B2ED1EA75F83}"/>
              </a:ext>
            </a:extLst>
          </p:cNvPr>
          <p:cNvSpPr>
            <a:spLocks noGrp="1"/>
          </p:cNvSpPr>
          <p:nvPr>
            <p:ph type="title"/>
          </p:nvPr>
        </p:nvSpPr>
        <p:spPr>
          <a:xfrm>
            <a:off x="212990" y="223150"/>
            <a:ext cx="8554065" cy="731591"/>
          </a:xfrm>
        </p:spPr>
        <p:txBody>
          <a:bodyPr>
            <a:normAutofit/>
          </a:bodyPr>
          <a:lstStyle/>
          <a:p>
            <a:r>
              <a:rPr lang="en-US" sz="3600" dirty="0">
                <a:solidFill>
                  <a:srgbClr val="73FDD6"/>
                </a:solidFill>
              </a:rPr>
              <a:t>Timeline of the next few weeks </a:t>
            </a:r>
          </a:p>
        </p:txBody>
      </p:sp>
      <p:sp>
        <p:nvSpPr>
          <p:cNvPr id="6" name="TextBox 5">
            <a:extLst>
              <a:ext uri="{FF2B5EF4-FFF2-40B4-BE49-F238E27FC236}">
                <a16:creationId xmlns:a16="http://schemas.microsoft.com/office/drawing/2014/main" id="{32B6395E-6737-424D-A88E-29CF293DFAD3}"/>
              </a:ext>
            </a:extLst>
          </p:cNvPr>
          <p:cNvSpPr txBox="1"/>
          <p:nvPr/>
        </p:nvSpPr>
        <p:spPr>
          <a:xfrm>
            <a:off x="334398" y="1322242"/>
            <a:ext cx="10831442" cy="4524315"/>
          </a:xfrm>
          <a:prstGeom prst="rect">
            <a:avLst/>
          </a:prstGeom>
          <a:noFill/>
        </p:spPr>
        <p:txBody>
          <a:bodyPr wrap="square" rtlCol="0">
            <a:spAutoFit/>
          </a:bodyPr>
          <a:lstStyle/>
          <a:p>
            <a:r>
              <a:rPr lang="en-US" dirty="0">
                <a:solidFill>
                  <a:schemeClr val="tx2"/>
                </a:solidFill>
              </a:rPr>
              <a:t>Today: (Finishing introducing/recapping the basics) </a:t>
            </a:r>
          </a:p>
          <a:p>
            <a:r>
              <a:rPr lang="en-US" dirty="0">
                <a:solidFill>
                  <a:schemeClr val="tx2"/>
                </a:solidFill>
              </a:rPr>
              <a:t>Part 1 – Multi qubit quantum states (tensor product + partial trace)</a:t>
            </a:r>
          </a:p>
          <a:p>
            <a:r>
              <a:rPr lang="en-US" dirty="0">
                <a:solidFill>
                  <a:schemeClr val="tx2"/>
                </a:solidFill>
              </a:rPr>
              <a:t>Part 2 – Unitary evolutions </a:t>
            </a:r>
          </a:p>
          <a:p>
            <a:endParaRPr lang="en-US" dirty="0">
              <a:solidFill>
                <a:schemeClr val="tx2"/>
              </a:solidFill>
            </a:endParaRPr>
          </a:p>
          <a:p>
            <a:r>
              <a:rPr lang="en-US" dirty="0">
                <a:solidFill>
                  <a:schemeClr val="tx2"/>
                </a:solidFill>
              </a:rPr>
              <a:t>Week 3:</a:t>
            </a:r>
          </a:p>
          <a:p>
            <a:r>
              <a:rPr lang="en-US" dirty="0">
                <a:solidFill>
                  <a:schemeClr val="tx2"/>
                </a:solidFill>
              </a:rPr>
              <a:t>Part 1 – More on multi qubit quantum states</a:t>
            </a:r>
          </a:p>
          <a:p>
            <a:r>
              <a:rPr lang="en-US" dirty="0">
                <a:solidFill>
                  <a:schemeClr val="tx2"/>
                </a:solidFill>
              </a:rPr>
              <a:t>(Purifications + some philosophizing on proper/improper mixtures)</a:t>
            </a:r>
          </a:p>
          <a:p>
            <a:r>
              <a:rPr lang="en-US" dirty="0">
                <a:solidFill>
                  <a:schemeClr val="tx2"/>
                </a:solidFill>
              </a:rPr>
              <a:t>Part 2 – General Quantum Measurements (examples of POVMS)</a:t>
            </a:r>
          </a:p>
          <a:p>
            <a:endParaRPr lang="en-US" dirty="0">
              <a:solidFill>
                <a:schemeClr val="tx2"/>
              </a:solidFill>
            </a:endParaRPr>
          </a:p>
          <a:p>
            <a:r>
              <a:rPr lang="en-US" dirty="0">
                <a:solidFill>
                  <a:schemeClr val="tx2"/>
                </a:solidFill>
              </a:rPr>
              <a:t>Week 4:</a:t>
            </a:r>
          </a:p>
          <a:p>
            <a:r>
              <a:rPr lang="en-US" dirty="0">
                <a:solidFill>
                  <a:schemeClr val="tx2"/>
                </a:solidFill>
              </a:rPr>
              <a:t>Part 1 – General Quantum Measurements (</a:t>
            </a:r>
            <a:r>
              <a:rPr lang="en-US" dirty="0" err="1">
                <a:solidFill>
                  <a:schemeClr val="tx2"/>
                </a:solidFill>
              </a:rPr>
              <a:t>Naimarks</a:t>
            </a:r>
            <a:r>
              <a:rPr lang="en-US" dirty="0">
                <a:solidFill>
                  <a:schemeClr val="tx2"/>
                </a:solidFill>
              </a:rPr>
              <a:t> dilation theorem)</a:t>
            </a:r>
          </a:p>
          <a:p>
            <a:r>
              <a:rPr lang="en-US" dirty="0">
                <a:solidFill>
                  <a:schemeClr val="tx2"/>
                </a:solidFill>
              </a:rPr>
              <a:t>Part 2 – Intro to quantum channels</a:t>
            </a:r>
          </a:p>
          <a:p>
            <a:endParaRPr lang="en-US" dirty="0">
              <a:solidFill>
                <a:schemeClr val="tx2"/>
              </a:solidFill>
            </a:endParaRPr>
          </a:p>
          <a:p>
            <a:r>
              <a:rPr lang="en-US" dirty="0">
                <a:solidFill>
                  <a:schemeClr val="tx2"/>
                </a:solidFill>
              </a:rPr>
              <a:t>Weeks 5 &amp; 6 – More advanced representations of quantum channels  </a:t>
            </a:r>
          </a:p>
          <a:p>
            <a:endParaRPr lang="en-US" dirty="0">
              <a:solidFill>
                <a:schemeClr val="tx2"/>
              </a:solidFill>
            </a:endParaRPr>
          </a:p>
          <a:p>
            <a:r>
              <a:rPr lang="en-US" dirty="0">
                <a:solidFill>
                  <a:schemeClr val="tx2"/>
                </a:solidFill>
              </a:rPr>
              <a:t> </a:t>
            </a:r>
          </a:p>
        </p:txBody>
      </p:sp>
    </p:spTree>
    <p:extLst>
      <p:ext uri="{BB962C8B-B14F-4D97-AF65-F5344CB8AC3E}">
        <p14:creationId xmlns:p14="http://schemas.microsoft.com/office/powerpoint/2010/main" val="41738589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16876</TotalTime>
  <Words>6073</Words>
  <Application>Microsoft Macintosh PowerPoint</Application>
  <PresentationFormat>Widescreen</PresentationFormat>
  <Paragraphs>829</Paragraphs>
  <Slides>108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108</vt:i4>
      </vt:variant>
    </vt:vector>
  </HeadingPairs>
  <TitlesOfParts>
    <vt:vector size="114" baseType="lpstr">
      <vt:lpstr>Arial</vt:lpstr>
      <vt:lpstr>Calibri</vt:lpstr>
      <vt:lpstr>Calibri Light</vt:lpstr>
      <vt:lpstr>Cambria Math</vt:lpstr>
      <vt:lpstr>Times New Roman</vt:lpstr>
      <vt:lpstr>Office Theme</vt:lpstr>
      <vt:lpstr>Quantum Information Theory</vt:lpstr>
      <vt:lpstr>What relevant courses have you studied</vt:lpstr>
      <vt:lpstr>Why study Quantum Information Theory?</vt:lpstr>
      <vt:lpstr>Why study Physics? (rather than, say, Chemistry) </vt:lpstr>
      <vt:lpstr>Why study Physics? </vt:lpstr>
      <vt:lpstr>Why study quantum information theory? </vt:lpstr>
      <vt:lpstr>What is quantum information theory? </vt:lpstr>
      <vt:lpstr>What is information theory? </vt:lpstr>
      <vt:lpstr>What is information theory? </vt:lpstr>
      <vt:lpstr>What is information theory? </vt:lpstr>
      <vt:lpstr>What is information theory? </vt:lpstr>
      <vt:lpstr>What is quantum information theory? </vt:lpstr>
      <vt:lpstr>What is quantum information theory? </vt:lpstr>
      <vt:lpstr>What is quantum information theory? </vt:lpstr>
      <vt:lpstr>What is quantum information theory? </vt:lpstr>
      <vt:lpstr>What is quantum information theory? </vt:lpstr>
      <vt:lpstr>What is quantum information theory? </vt:lpstr>
      <vt:lpstr>Why study quantum information theory? </vt:lpstr>
      <vt:lpstr>Why study quantum information theory? </vt:lpstr>
      <vt:lpstr>Why study quantum information theory? </vt:lpstr>
      <vt:lpstr>Why study quantum information theory? </vt:lpstr>
      <vt:lpstr>Why study quantum information theory? </vt:lpstr>
      <vt:lpstr>Why study quantum information theory? </vt:lpstr>
      <vt:lpstr>Why study quantum information theory? </vt:lpstr>
      <vt:lpstr>Why study quantum information theory? </vt:lpstr>
      <vt:lpstr>Overview of course</vt:lpstr>
      <vt:lpstr>PowerPoint Presentation</vt:lpstr>
      <vt:lpstr>PowerPoint Presentation</vt:lpstr>
      <vt:lpstr>Overview of course</vt:lpstr>
      <vt:lpstr>Overview of course</vt:lpstr>
      <vt:lpstr>PowerPoint Presentation</vt:lpstr>
      <vt:lpstr>PowerPoint Presentation</vt:lpstr>
      <vt:lpstr>PowerPoint Presentation</vt:lpstr>
      <vt:lpstr>Overview of course</vt:lpstr>
      <vt:lpstr>Logistics</vt:lpstr>
      <vt:lpstr>Operational approach to Quantum Information Theory</vt:lpstr>
      <vt:lpstr>Operational approach to Quantum Information Theory</vt:lpstr>
      <vt:lpstr>Operational approach to Quantum Information Theory</vt:lpstr>
      <vt:lpstr>Operational approach to Quantum Information Theory</vt:lpstr>
      <vt:lpstr>Operational approach to Quantum Information Theory</vt:lpstr>
      <vt:lpstr>Operational approach to Quantum Information Theory</vt:lpstr>
      <vt:lpstr>Operational approach to Quantum Information Theory</vt:lpstr>
      <vt:lpstr>Operational approach to Quantum Information Theory</vt:lpstr>
      <vt:lpstr>Operational approach to Quantum Information Theory</vt:lpstr>
      <vt:lpstr>Systems vs. states </vt:lpstr>
      <vt:lpstr>Systems vs. states </vt:lpstr>
      <vt:lpstr>Systems vs. states </vt:lpstr>
      <vt:lpstr>Systems vs. states </vt:lpstr>
      <vt:lpstr>Systems vs. states </vt:lpstr>
      <vt:lpstr>Systems vs. states </vt:lpstr>
      <vt:lpstr>Systems vs. states </vt:lpstr>
      <vt:lpstr>State space of classical systems </vt:lpstr>
      <vt:lpstr>State space of classical systems </vt:lpstr>
      <vt:lpstr>State space of classical systems </vt:lpstr>
      <vt:lpstr>State space of classical systems </vt:lpstr>
      <vt:lpstr>State space of classical systems </vt:lpstr>
      <vt:lpstr>State space of classical systems </vt:lpstr>
      <vt:lpstr>State space of classical systems </vt:lpstr>
      <vt:lpstr>State space of classical systems </vt:lpstr>
      <vt:lpstr>State space of classical systems </vt:lpstr>
      <vt:lpstr>State space of classical systems </vt:lpstr>
      <vt:lpstr>State space of classical systems </vt:lpstr>
      <vt:lpstr>State space of classical systems </vt:lpstr>
      <vt:lpstr>State space of classical systems </vt:lpstr>
      <vt:lpstr>State space of classical systems </vt:lpstr>
      <vt:lpstr>State space of classical systems </vt:lpstr>
      <vt:lpstr>State space of classical systems </vt:lpstr>
      <vt:lpstr>State space of classical systems </vt:lpstr>
      <vt:lpstr>What can we do to a (classical) system? </vt:lpstr>
      <vt:lpstr>Transformations to classical systems </vt:lpstr>
      <vt:lpstr>Transformations to classical systems </vt:lpstr>
      <vt:lpstr>Measurements of classical systems </vt:lpstr>
      <vt:lpstr>Measurements of classical systems </vt:lpstr>
      <vt:lpstr>Measurements of classical systems </vt:lpstr>
      <vt:lpstr>Measurements of classical systems </vt:lpstr>
      <vt:lpstr>Measurements of classical systems </vt:lpstr>
      <vt:lpstr>Measurements of classical systems </vt:lpstr>
      <vt:lpstr>Measurements of classical systems </vt:lpstr>
      <vt:lpstr>Measurements of classical systems </vt:lpstr>
      <vt:lpstr>Measurements of classical systems </vt:lpstr>
      <vt:lpstr>Measurements of classical systems </vt:lpstr>
      <vt:lpstr>Measurements of classical systems </vt:lpstr>
      <vt:lpstr>Summary for classical systems </vt:lpstr>
      <vt:lpstr>Quantum systems </vt:lpstr>
      <vt:lpstr>Recap: classical states </vt:lpstr>
      <vt:lpstr>Quantum states</vt:lpstr>
      <vt:lpstr>Quantum states</vt:lpstr>
      <vt:lpstr>Quantum states</vt:lpstr>
      <vt:lpstr>Quantum states</vt:lpstr>
      <vt:lpstr>Recap: transformations to classical systems </vt:lpstr>
      <vt:lpstr>Transformations to quantum systems </vt:lpstr>
      <vt:lpstr>Recap: Measurements of classical systems </vt:lpstr>
      <vt:lpstr>Measurements of quantum systems </vt:lpstr>
      <vt:lpstr>Measurements of quantum systems </vt:lpstr>
      <vt:lpstr>Measurements of quantum systems </vt:lpstr>
      <vt:lpstr>Measurements of quantum systems </vt:lpstr>
      <vt:lpstr>Classical theory is a subset of quantum theory</vt:lpstr>
      <vt:lpstr>Quantum (Information) Theory in a slide….</vt:lpstr>
      <vt:lpstr>Timeline of the next few weeks </vt:lpstr>
      <vt:lpstr>Recap: State space of a single qubit   ( 2 by 2  Hermitian matrix with Tr[ρ]=1 and eigs(ρ) ≥0)</vt:lpstr>
      <vt:lpstr>State space of classical systems </vt:lpstr>
      <vt:lpstr>Measurements of classical systems </vt:lpstr>
      <vt:lpstr>Measurements of classical systems </vt:lpstr>
      <vt:lpstr>Measurements of quantum systems </vt:lpstr>
      <vt:lpstr>Measurements of quantum systems </vt:lpstr>
      <vt:lpstr>Measurements of quantum systems </vt:lpstr>
      <vt:lpstr>Measurements of quantum systems </vt:lpstr>
      <vt:lpstr>Measurements of quantum systems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Information Theory</dc:title>
  <dc:creator>Microsoft Office User</dc:creator>
  <cp:lastModifiedBy>Microsoft Office User</cp:lastModifiedBy>
  <cp:revision>65</cp:revision>
  <dcterms:created xsi:type="dcterms:W3CDTF">2023-01-15T09:00:21Z</dcterms:created>
  <dcterms:modified xsi:type="dcterms:W3CDTF">2024-02-20T09:05:07Z</dcterms:modified>
</cp:coreProperties>
</file>